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notesSlides/notesSlide2.xml" ContentType="application/vnd.openxmlformats-officedocument.presentationml.notesSlide+xml"/>
  <Override PartName="/ppt/theme/themeOverride8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900" r:id="rId4"/>
    <p:sldMasterId id="2147483915" r:id="rId5"/>
    <p:sldMasterId id="2147483927" r:id="rId6"/>
    <p:sldMasterId id="2147483939" r:id="rId7"/>
    <p:sldMasterId id="2147483951" r:id="rId8"/>
  </p:sldMasterIdLst>
  <p:notesMasterIdLst>
    <p:notesMasterId r:id="rId130"/>
  </p:notesMasterIdLst>
  <p:handoutMasterIdLst>
    <p:handoutMasterId r:id="rId131"/>
  </p:handoutMasterIdLst>
  <p:sldIdLst>
    <p:sldId id="256" r:id="rId9"/>
    <p:sldId id="580" r:id="rId10"/>
    <p:sldId id="582" r:id="rId11"/>
    <p:sldId id="745" r:id="rId12"/>
    <p:sldId id="657" r:id="rId13"/>
    <p:sldId id="708" r:id="rId14"/>
    <p:sldId id="621" r:id="rId15"/>
    <p:sldId id="590" r:id="rId16"/>
    <p:sldId id="591" r:id="rId17"/>
    <p:sldId id="592" r:id="rId18"/>
    <p:sldId id="593" r:id="rId19"/>
    <p:sldId id="594" r:id="rId20"/>
    <p:sldId id="595" r:id="rId21"/>
    <p:sldId id="596" r:id="rId22"/>
    <p:sldId id="597" r:id="rId23"/>
    <p:sldId id="598" r:id="rId24"/>
    <p:sldId id="599" r:id="rId25"/>
    <p:sldId id="600" r:id="rId26"/>
    <p:sldId id="601" r:id="rId27"/>
    <p:sldId id="602" r:id="rId28"/>
    <p:sldId id="603" r:id="rId29"/>
    <p:sldId id="746" r:id="rId30"/>
    <p:sldId id="709" r:id="rId31"/>
    <p:sldId id="710" r:id="rId32"/>
    <p:sldId id="740" r:id="rId33"/>
    <p:sldId id="711" r:id="rId34"/>
    <p:sldId id="712" r:id="rId35"/>
    <p:sldId id="713" r:id="rId36"/>
    <p:sldId id="739" r:id="rId37"/>
    <p:sldId id="741" r:id="rId38"/>
    <p:sldId id="742" r:id="rId39"/>
    <p:sldId id="743" r:id="rId40"/>
    <p:sldId id="714" r:id="rId41"/>
    <p:sldId id="715" r:id="rId42"/>
    <p:sldId id="716" r:id="rId43"/>
    <p:sldId id="717" r:id="rId44"/>
    <p:sldId id="814" r:id="rId45"/>
    <p:sldId id="718" r:id="rId46"/>
    <p:sldId id="719" r:id="rId47"/>
    <p:sldId id="720" r:id="rId48"/>
    <p:sldId id="721" r:id="rId49"/>
    <p:sldId id="722" r:id="rId50"/>
    <p:sldId id="723" r:id="rId51"/>
    <p:sldId id="724" r:id="rId52"/>
    <p:sldId id="725" r:id="rId53"/>
    <p:sldId id="726" r:id="rId54"/>
    <p:sldId id="727" r:id="rId55"/>
    <p:sldId id="728" r:id="rId56"/>
    <p:sldId id="729" r:id="rId57"/>
    <p:sldId id="730" r:id="rId58"/>
    <p:sldId id="731" r:id="rId59"/>
    <p:sldId id="732" r:id="rId60"/>
    <p:sldId id="733" r:id="rId61"/>
    <p:sldId id="734" r:id="rId62"/>
    <p:sldId id="735" r:id="rId63"/>
    <p:sldId id="747" r:id="rId64"/>
    <p:sldId id="748" r:id="rId65"/>
    <p:sldId id="749" r:id="rId66"/>
    <p:sldId id="750" r:id="rId67"/>
    <p:sldId id="736" r:id="rId68"/>
    <p:sldId id="744" r:id="rId69"/>
    <p:sldId id="737" r:id="rId70"/>
    <p:sldId id="738" r:id="rId71"/>
    <p:sldId id="652" r:id="rId72"/>
    <p:sldId id="653" r:id="rId73"/>
    <p:sldId id="654" r:id="rId74"/>
    <p:sldId id="655" r:id="rId75"/>
    <p:sldId id="656" r:id="rId76"/>
    <p:sldId id="751" r:id="rId77"/>
    <p:sldId id="752" r:id="rId78"/>
    <p:sldId id="754" r:id="rId79"/>
    <p:sldId id="802" r:id="rId80"/>
    <p:sldId id="759" r:id="rId81"/>
    <p:sldId id="801" r:id="rId82"/>
    <p:sldId id="761" r:id="rId83"/>
    <p:sldId id="767" r:id="rId84"/>
    <p:sldId id="770" r:id="rId85"/>
    <p:sldId id="771" r:id="rId86"/>
    <p:sldId id="772" r:id="rId87"/>
    <p:sldId id="773" r:id="rId88"/>
    <p:sldId id="774" r:id="rId89"/>
    <p:sldId id="775" r:id="rId90"/>
    <p:sldId id="776" r:id="rId91"/>
    <p:sldId id="777" r:id="rId92"/>
    <p:sldId id="779" r:id="rId93"/>
    <p:sldId id="780" r:id="rId94"/>
    <p:sldId id="781" r:id="rId95"/>
    <p:sldId id="782" r:id="rId96"/>
    <p:sldId id="783" r:id="rId97"/>
    <p:sldId id="784" r:id="rId98"/>
    <p:sldId id="785" r:id="rId99"/>
    <p:sldId id="786" r:id="rId100"/>
    <p:sldId id="787" r:id="rId101"/>
    <p:sldId id="788" r:id="rId102"/>
    <p:sldId id="789" r:id="rId103"/>
    <p:sldId id="790" r:id="rId104"/>
    <p:sldId id="762" r:id="rId105"/>
    <p:sldId id="763" r:id="rId106"/>
    <p:sldId id="765" r:id="rId107"/>
    <p:sldId id="792" r:id="rId108"/>
    <p:sldId id="794" r:id="rId109"/>
    <p:sldId id="795" r:id="rId110"/>
    <p:sldId id="796" r:id="rId111"/>
    <p:sldId id="798" r:id="rId112"/>
    <p:sldId id="799" r:id="rId113"/>
    <p:sldId id="800" r:id="rId114"/>
    <p:sldId id="760" r:id="rId115"/>
    <p:sldId id="757" r:id="rId116"/>
    <p:sldId id="758" r:id="rId117"/>
    <p:sldId id="803" r:id="rId118"/>
    <p:sldId id="804" r:id="rId119"/>
    <p:sldId id="806" r:id="rId120"/>
    <p:sldId id="805" r:id="rId121"/>
    <p:sldId id="807" r:id="rId122"/>
    <p:sldId id="808" r:id="rId123"/>
    <p:sldId id="809" r:id="rId124"/>
    <p:sldId id="810" r:id="rId125"/>
    <p:sldId id="811" r:id="rId126"/>
    <p:sldId id="812" r:id="rId127"/>
    <p:sldId id="813" r:id="rId128"/>
    <p:sldId id="271" r:id="rId129"/>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4" autoAdjust="0"/>
    <p:restoredTop sz="94625" autoAdjust="0"/>
  </p:normalViewPr>
  <p:slideViewPr>
    <p:cSldViewPr showGuides="1">
      <p:cViewPr varScale="1">
        <p:scale>
          <a:sx n="87" d="100"/>
          <a:sy n="87" d="100"/>
        </p:scale>
        <p:origin x="124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45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viewProps" Target="view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slide" Target="slides/slide118.xml"/><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10FACFD5-D891-4729-8562-407EE440F642}" type="datetimeFigureOut">
              <a:rPr lang="en-IN" smtClean="0"/>
              <a:t>05-05-2016</a:t>
            </a:fld>
            <a:endParaRPr lang="en-IN"/>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01F05A0B-62E0-49F8-883A-0F14FA8B9D76}" type="slidenum">
              <a:rPr lang="en-IN" smtClean="0"/>
              <a:t>‹#›</a:t>
            </a:fld>
            <a:endParaRPr lang="en-IN"/>
          </a:p>
        </p:txBody>
      </p:sp>
    </p:spTree>
    <p:extLst>
      <p:ext uri="{BB962C8B-B14F-4D97-AF65-F5344CB8AC3E}">
        <p14:creationId xmlns:p14="http://schemas.microsoft.com/office/powerpoint/2010/main" val="40721182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FD463B5D-1585-47EE-97BE-2329F74A9375}" type="datetimeFigureOut">
              <a:rPr lang="en-IN" smtClean="0"/>
              <a:t>05-05-2016</a:t>
            </a:fld>
            <a:endParaRPr lang="en-IN"/>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C6D73C90-59DF-43E2-B9F9-0722D78270C2}" type="slidenum">
              <a:rPr lang="en-IN" smtClean="0"/>
              <a:t>‹#›</a:t>
            </a:fld>
            <a:endParaRPr lang="en-IN"/>
          </a:p>
        </p:txBody>
      </p:sp>
    </p:spTree>
    <p:extLst>
      <p:ext uri="{BB962C8B-B14F-4D97-AF65-F5344CB8AC3E}">
        <p14:creationId xmlns:p14="http://schemas.microsoft.com/office/powerpoint/2010/main" val="35730146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3B25D4C-6757-48E5-BE27-988AE530F3D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6721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Chapter 1</a:t>
            </a:r>
          </a:p>
        </p:txBody>
      </p:sp>
      <p:sp>
        <p:nvSpPr>
          <p:cNvPr id="5" name="Rectangle 3"/>
          <p:cNvSpPr>
            <a:spLocks noGrp="1" noChangeArrowheads="1"/>
          </p:cNvSpPr>
          <p:nvPr>
            <p:ph type="dt" idx="1"/>
          </p:nvPr>
        </p:nvSpPr>
        <p:spPr>
          <a:ln/>
        </p:spPr>
        <p:txBody>
          <a:bodyPr/>
          <a:lstStyle/>
          <a:p>
            <a:r>
              <a:rPr lang="en-US" altLang="en-US"/>
              <a:t>The Business and Society Relationship</a:t>
            </a:r>
          </a:p>
        </p:txBody>
      </p:sp>
      <p:sp>
        <p:nvSpPr>
          <p:cNvPr id="7" name="Rectangle 7"/>
          <p:cNvSpPr>
            <a:spLocks noGrp="1" noChangeArrowheads="1"/>
          </p:cNvSpPr>
          <p:nvPr>
            <p:ph type="sldNum" sz="quarter" idx="5"/>
          </p:nvPr>
        </p:nvSpPr>
        <p:spPr>
          <a:ln/>
        </p:spPr>
        <p:txBody>
          <a:bodyPr/>
          <a:lstStyle/>
          <a:p>
            <a:fld id="{B82ECC39-A156-4BBE-94B9-577BAAB490D7}" type="slidenum">
              <a:rPr lang="en-US" altLang="en-US"/>
              <a:pPr/>
              <a:t>107</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663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F64902-9AE1-430E-B04F-16D70BA158E5}" type="datetime1">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B63D4-04B9-4874-B67C-7072B01D893D}" type="datetime1">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761007-A952-4689-9F6B-BE741F6EF9B9}" type="datetime1">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AE4609-AD0E-4309-B874-0AE94D7B3A0E}"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0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25C9CF-39BA-4DDE-BA7A-D10BAAAA3218}"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330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2750F5-2B08-422D-9F53-10A552C0327F}"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063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8C9BBD-4DE2-4BE7-9BE1-1C9883C7DBFC}" type="datetime1">
              <a:rPr lang="en-US" smtClean="0">
                <a:solidFill>
                  <a:prstClr val="black">
                    <a:tint val="75000"/>
                  </a:prstClr>
                </a:solidFill>
              </a:r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967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2B9729-5340-4219-83B8-46D44FFD3216}" type="datetime1">
              <a:rPr lang="en-US" smtClean="0">
                <a:solidFill>
                  <a:prstClr val="black">
                    <a:tint val="75000"/>
                  </a:prstClr>
                </a:solidFill>
              </a:rPr>
              <a:t>5/5/2016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97A6FB-FB75-4273-93A5-AA79E3F4640C}" type="datetime1">
              <a:rPr lang="en-US" smtClean="0">
                <a:solidFill>
                  <a:prstClr val="black">
                    <a:tint val="75000"/>
                  </a:prstClr>
                </a:solidFill>
              </a:rPr>
              <a:t>5/5/2016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868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77D3C-7E31-419E-A3C0-C392BF03B053}" type="datetime1">
              <a:rPr lang="en-US" smtClean="0">
                <a:solidFill>
                  <a:prstClr val="black">
                    <a:tint val="75000"/>
                  </a:prstClr>
                </a:solidFill>
              </a:rPr>
              <a:t>5/5/2016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94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03746-1FA7-45E8-892D-E550C8C26505}" type="datetime1">
              <a:rPr lang="en-US" smtClean="0">
                <a:solidFill>
                  <a:prstClr val="black">
                    <a:tint val="75000"/>
                  </a:prstClr>
                </a:solidFill>
              </a:r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49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7B3E4-912E-44C4-BEC1-69EAD81DFE87}" type="datetime1">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A9629-2F3D-4EE2-A20E-0130517C61C4}" type="datetime1">
              <a:rPr lang="en-US" smtClean="0">
                <a:solidFill>
                  <a:prstClr val="black">
                    <a:tint val="75000"/>
                  </a:prstClr>
                </a:solidFill>
              </a:r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168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780804-08DC-472C-AD08-5A3C68272B8F}"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379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030230-D52A-4C39-BD03-BA1F0BADADBF}"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16C5D-E346-42F2-877A-A3B0087A3E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39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BD3CA5-8DEF-481C-B08E-C5448DBCEAF7}"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771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C86D5-08CE-47EE-9321-8F42972E2F7B}"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487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95DB8E-CAD0-4509-983B-F3BC80F4179D}"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643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25A0BC-9C40-4022-B5F4-430975E83F0B}" type="datetime1">
              <a:rPr lang="en-US" smtClean="0">
                <a:solidFill>
                  <a:prstClr val="black">
                    <a:tint val="75000"/>
                  </a:prstClr>
                </a:solidFill>
              </a:r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323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26B050-938A-4841-AB5A-AB8068E0D2F3}" type="datetime1">
              <a:rPr lang="en-US" smtClean="0">
                <a:solidFill>
                  <a:prstClr val="black">
                    <a:tint val="75000"/>
                  </a:prstClr>
                </a:solidFill>
              </a:rPr>
              <a:t>5/5/2016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595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4050BD-8E16-4049-921F-A57ACEC6B48B}" type="datetime1">
              <a:rPr lang="en-US" smtClean="0">
                <a:solidFill>
                  <a:prstClr val="black">
                    <a:tint val="75000"/>
                  </a:prstClr>
                </a:solidFill>
              </a:rPr>
              <a:t>5/5/2016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022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C6F72-E9E9-427B-8CBF-BD4C85E5165E}" type="datetime1">
              <a:rPr lang="en-US" smtClean="0">
                <a:solidFill>
                  <a:prstClr val="black">
                    <a:tint val="75000"/>
                  </a:prstClr>
                </a:solidFill>
              </a:rPr>
              <a:t>5/5/2016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39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42AD42-B144-4D3B-8F12-17BB29A54B02}" type="datetime1">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ACA2C4-425C-4736-8B21-119C1FB3678A}" type="datetime1">
              <a:rPr lang="en-US" smtClean="0">
                <a:solidFill>
                  <a:prstClr val="black">
                    <a:tint val="75000"/>
                  </a:prstClr>
                </a:solidFill>
              </a:r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31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199BB-F79A-45D7-AE46-428D93A8D78A}" type="datetime1">
              <a:rPr lang="en-US" smtClean="0">
                <a:solidFill>
                  <a:prstClr val="black">
                    <a:tint val="75000"/>
                  </a:prstClr>
                </a:solidFill>
              </a:r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600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0A1660-2296-48B7-AD87-09D1924DC52B}"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792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9531E-1D4A-4D3B-8932-DC6472146806}"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855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97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69CCE741-8344-46B2-9826-15DD8C958214}" type="datetime1">
              <a:rPr lang="en-US" smtClean="0"/>
              <a:t>5/5/2016</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330EF715-B481-4A26-872B-473D4634B928}" type="slidenum">
              <a:rPr lang="en-US" smtClean="0"/>
              <a:pPr/>
              <a:t>‹#›</a:t>
            </a:fld>
            <a:endParaRPr lang="en-US"/>
          </a:p>
        </p:txBody>
      </p:sp>
    </p:spTree>
    <p:extLst>
      <p:ext uri="{BB962C8B-B14F-4D97-AF65-F5344CB8AC3E}">
        <p14:creationId xmlns:p14="http://schemas.microsoft.com/office/powerpoint/2010/main" val="269995918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7D9053-1DAF-4209-A869-E27D7CF8194B}"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669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6B3-3A6F-4030-A65B-DF0A98201D1F}"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929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313055-4C6A-40BD-BDF4-CEE3ED3D5EED}" type="datetime1">
              <a:rPr lang="en-US" smtClean="0">
                <a:solidFill>
                  <a:srgbClr val="DEF5FA"/>
                </a:solidFill>
              </a:rPr>
              <a:pPr/>
              <a:t>5/5/2016</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DEF5FA"/>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36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1B4319-577F-4C1A-B420-6B74E1FE312B}" type="datetime1">
              <a:rPr lang="en-US" smtClean="0">
                <a:solidFill>
                  <a:srgbClr val="464646"/>
                </a:solidFill>
              </a:rPr>
              <a:pPr/>
              <a:t>5/5/2016</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42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CD1C48-E668-4EFE-8F66-91B218701F7A}" type="datetime1">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27F840-FBE6-4C46-B670-B83C5C30A2F0}" type="datetime1">
              <a:rPr lang="en-US" smtClean="0">
                <a:solidFill>
                  <a:srgbClr val="464646"/>
                </a:solidFill>
              </a:rPr>
              <a:pPr/>
              <a:t>5/5/2016</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5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25EBA7-ABFC-4813-84CB-799757D06C46}" type="datetime1">
              <a:rPr lang="en-US" smtClean="0">
                <a:solidFill>
                  <a:srgbClr val="464646"/>
                </a:solidFill>
              </a:rPr>
              <a:pPr/>
              <a:t>5/5/2016</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444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6F58B-B0D1-4364-8116-D1A36D9A11E6}" type="datetime1">
              <a:rPr lang="en-US" smtClean="0">
                <a:solidFill>
                  <a:srgbClr val="464646"/>
                </a:solidFill>
              </a:rPr>
              <a:pPr/>
              <a:t>5/5/2016</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51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BFE81-7A27-4781-A18A-3FF4B956471A}" type="datetime1">
              <a:rPr lang="en-US" smtClean="0">
                <a:solidFill>
                  <a:srgbClr val="464646"/>
                </a:solidFill>
              </a:rPr>
              <a:pPr/>
              <a:t>5/5/2016</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499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7910A-AD05-49FA-B57A-7AD4F04EE77B}" type="datetime1">
              <a:rPr lang="en-US" smtClean="0">
                <a:solidFill>
                  <a:srgbClr val="464646"/>
                </a:solidFill>
              </a:rPr>
              <a:pPr/>
              <a:t>5/5/2016</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983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C05A9-D60F-4EA6-9BB0-209F548AF8CD}"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245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9F8C04-826D-4686-8747-006CFBA63A29}"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243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7D9053-1DAF-4209-A869-E27D7CF8194B}"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052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6B3-3A6F-4030-A65B-DF0A98201D1F}"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091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313055-4C6A-40BD-BDF4-CEE3ED3D5EED}" type="datetime1">
              <a:rPr lang="en-US" smtClean="0">
                <a:solidFill>
                  <a:srgbClr val="DEF5FA"/>
                </a:solidFill>
              </a:rPr>
              <a:pPr/>
              <a:t>5/5/2016</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DEF5FA"/>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9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927A86-F7D7-4F79-9EEA-82BD595235C2}" type="datetime1">
              <a:rPr lang="en-US" smtClean="0"/>
              <a:t>5/5/2016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1B4319-577F-4C1A-B420-6B74E1FE312B}" type="datetime1">
              <a:rPr lang="en-US" smtClean="0">
                <a:solidFill>
                  <a:srgbClr val="464646"/>
                </a:solidFill>
              </a:rPr>
              <a:pPr/>
              <a:t>5/5/2016</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569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27F840-FBE6-4C46-B670-B83C5C30A2F0}" type="datetime1">
              <a:rPr lang="en-US" smtClean="0">
                <a:solidFill>
                  <a:srgbClr val="464646"/>
                </a:solidFill>
              </a:rPr>
              <a:pPr/>
              <a:t>5/5/2016</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409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25EBA7-ABFC-4813-84CB-799757D06C46}" type="datetime1">
              <a:rPr lang="en-US" smtClean="0">
                <a:solidFill>
                  <a:srgbClr val="464646"/>
                </a:solidFill>
              </a:rPr>
              <a:pPr/>
              <a:t>5/5/2016</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766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6F58B-B0D1-4364-8116-D1A36D9A11E6}" type="datetime1">
              <a:rPr lang="en-US" smtClean="0">
                <a:solidFill>
                  <a:srgbClr val="464646"/>
                </a:solidFill>
              </a:rPr>
              <a:pPr/>
              <a:t>5/5/2016</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461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BFE81-7A27-4781-A18A-3FF4B956471A}" type="datetime1">
              <a:rPr lang="en-US" smtClean="0">
                <a:solidFill>
                  <a:srgbClr val="464646"/>
                </a:solidFill>
              </a:rPr>
              <a:pPr/>
              <a:t>5/5/2016</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967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7910A-AD05-49FA-B57A-7AD4F04EE77B}" type="datetime1">
              <a:rPr lang="en-US" smtClean="0">
                <a:solidFill>
                  <a:srgbClr val="464646"/>
                </a:solidFill>
              </a:rPr>
              <a:pPr/>
              <a:t>5/5/2016</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6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C05A9-D60F-4EA6-9BB0-209F548AF8CD}"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225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9F8C04-826D-4686-8747-006CFBA63A29}"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911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722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57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2F7C04-FD7F-4872-BB34-CC7A1A2D2B81}" type="datetime1">
              <a:rPr lang="en-US" smtClean="0"/>
              <a:t>5/5/2016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19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763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617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8851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70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556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82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649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768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F64902-9AE1-430E-B04F-16D70BA158E5}" type="datetime1">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28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4EFC3-E166-434E-9673-69D49364F58B}" type="datetime1">
              <a:rPr lang="en-US" smtClean="0"/>
              <a:t>5/5/2016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7B3E4-912E-44C4-BEC1-69EAD81DFE87}" type="datetime1">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054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42AD42-B144-4D3B-8F12-17BB29A54B02}" type="datetime1">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39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CD1C48-E668-4EFE-8F66-91B218701F7A}" type="datetime1">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217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927A86-F7D7-4F79-9EEA-82BD595235C2}" type="datetime1">
              <a:rPr lang="en-US" smtClean="0">
                <a:solidFill>
                  <a:prstClr val="black">
                    <a:tint val="75000"/>
                  </a:prstClr>
                </a:solidFill>
              </a:rPr>
              <a:pPr/>
              <a:t>5/5/2016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207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2F7C04-FD7F-4872-BB34-CC7A1A2D2B81}" type="datetime1">
              <a:rPr lang="en-US" smtClean="0">
                <a:solidFill>
                  <a:prstClr val="black">
                    <a:tint val="75000"/>
                  </a:prstClr>
                </a:solidFill>
              </a:rPr>
              <a:pPr/>
              <a:t>5/5/2016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377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4EFC3-E166-434E-9673-69D49364F58B}" type="datetime1">
              <a:rPr lang="en-US" smtClean="0">
                <a:solidFill>
                  <a:prstClr val="black">
                    <a:tint val="75000"/>
                  </a:prstClr>
                </a:solidFill>
              </a:rPr>
              <a:pPr/>
              <a:t>5/5/2016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7935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43466-6674-4095-A74A-DCF90A5CF6F1}" type="datetime1">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875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972522-F391-4611-8DCB-0FAA1394B565}" type="datetime1">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6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B63D4-04B9-4874-B67C-7072B01D893D}" type="datetime1">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561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761007-A952-4689-9F6B-BE741F6EF9B9}" type="datetime1">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2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43466-6674-4095-A74A-DCF90A5CF6F1}" type="datetime1">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972522-F391-4611-8DCB-0FAA1394B565}" type="datetime1">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19EB6-B1DE-4EBF-9221-388C31D060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AF642-D250-4974-B6E5-93756B67F2FB}" type="datetime1">
              <a:rPr lang="en-US" smtClean="0"/>
              <a:t>5/5/2016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9EB6-B1DE-4EBF-9221-388C31D060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A6C76-F34F-4677-960C-060BB56A6A4A}" type="datetime1">
              <a:rPr lang="en-US" smtClean="0">
                <a:solidFill>
                  <a:prstClr val="black">
                    <a:tint val="75000"/>
                  </a:prstClr>
                </a:solidFill>
              </a:rPr>
              <a:t>5/5/2016</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16C5D-E346-42F2-877A-A3B0087A3E80}"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453397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3D412-58D5-4439-ACED-557660DD3F98}" type="datetime1">
              <a:rPr lang="en-US" smtClean="0">
                <a:solidFill>
                  <a:prstClr val="black">
                    <a:tint val="75000"/>
                  </a:prstClr>
                </a:solidFill>
              </a:rPr>
              <a:t>5/5/2016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067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048549"/>
      </p:ext>
    </p:extLst>
  </p:cSld>
  <p:clrMap bg1="lt1" tx1="dk1" bg2="lt2" tx2="dk2" accent1="accent1" accent2="accent2" accent3="accent3" accent4="accent4" accent5="accent5" accent6="accent6" hlink="hlink" folHlink="folHlink"/>
  <p:sldLayoutIdLst>
    <p:sldLayoutId id="2147483901" r:id="rId1"/>
    <p:sldLayoutId id="214748390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80AE1-8C05-4160-85F5-6FABE722BE97}"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464646"/>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35385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80AE1-8C05-4160-85F5-6FABE722BE97}" type="datetime1">
              <a:rPr lang="en-US" smtClean="0">
                <a:solidFill>
                  <a:srgbClr val="464646"/>
                </a:solidFill>
              </a:rPr>
              <a:pPr/>
              <a:t>5/5/2016</a:t>
            </a:fld>
            <a:endParaRPr lang="en-US">
              <a:solidFill>
                <a:srgbClr val="464646"/>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464646"/>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6B23B-BC19-4909-9A64-5D2DB92A0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11502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54669-EE36-4BCA-9EDC-7CB77C14DDC7}"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812563"/>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AF642-D250-4974-B6E5-93756B67F2FB}" type="datetime1">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9EB6-B1DE-4EBF-9221-388C31D060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158562"/>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10.jpe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1.xml"/><Relationship Id="rId4" Type="http://schemas.openxmlformats.org/officeDocument/2006/relationships/image" Target="../media/image77.jpeg"/></Relationships>
</file>

<file path=ppt/slides/_rels/slide10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2.xml"/><Relationship Id="rId4" Type="http://schemas.openxmlformats.org/officeDocument/2006/relationships/image" Target="../media/image78.jpeg"/></Relationships>
</file>

<file path=ppt/slides/_rels/slide10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3.xml"/><Relationship Id="rId4" Type="http://schemas.openxmlformats.org/officeDocument/2006/relationships/image" Target="../media/image79.jpeg"/></Relationships>
</file>

<file path=ppt/slides/_rels/slide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4.xml"/><Relationship Id="rId5" Type="http://schemas.openxmlformats.org/officeDocument/2006/relationships/image" Target="../media/image81.jpeg"/><Relationship Id="rId4" Type="http://schemas.openxmlformats.org/officeDocument/2006/relationships/image" Target="../media/image80.jpeg"/></Relationships>
</file>

<file path=ppt/slides/_rels/slide10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5.xml"/><Relationship Id="rId4" Type="http://schemas.openxmlformats.org/officeDocument/2006/relationships/image" Target="../media/image82.jpeg"/></Relationships>
</file>

<file path=ppt/slides/_rels/slide10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6.xml"/><Relationship Id="rId4" Type="http://schemas.openxmlformats.org/officeDocument/2006/relationships/image" Target="../media/image83.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hemeOverride" Target="../theme/themeOverride87.xml"/><Relationship Id="rId5" Type="http://schemas.openxmlformats.org/officeDocument/2006/relationships/hyperlink" Target="file:///D:\Program%20Files\TurningPoint\2003\Questions.html" TargetMode="External"/><Relationship Id="rId4" Type="http://schemas.openxmlformats.org/officeDocument/2006/relationships/image" Target="../media/image5.JPG"/></Relationships>
</file>

<file path=ppt/slides/_rels/slide10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themeOverride" Target="../theme/themeOverride88.xml"/><Relationship Id="rId5" Type="http://schemas.openxmlformats.org/officeDocument/2006/relationships/image" Target="../media/image85.wmf"/><Relationship Id="rId4" Type="http://schemas.openxmlformats.org/officeDocument/2006/relationships/image" Target="../media/image84.jpeg"/></Relationships>
</file>

<file path=ppt/slides/_rels/slide11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0.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hemeOverride" Target="../theme/themeOverride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5.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6.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19.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2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2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7.xml"/><Relationship Id="rId1" Type="http://schemas.openxmlformats.org/officeDocument/2006/relationships/themeOverride" Target="../theme/themeOverride26.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28.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37.xml"/><Relationship Id="rId1" Type="http://schemas.openxmlformats.org/officeDocument/2006/relationships/themeOverride" Target="../theme/themeOverride29.xml"/><Relationship Id="rId5" Type="http://schemas.openxmlformats.org/officeDocument/2006/relationships/image" Target="../media/image25.jpe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0.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2.xml"/><Relationship Id="rId4" Type="http://schemas.openxmlformats.org/officeDocument/2006/relationships/image" Target="../media/image28.gif"/></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7.xml"/><Relationship Id="rId1" Type="http://schemas.openxmlformats.org/officeDocument/2006/relationships/themeOverride" Target="../theme/themeOverride35.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6.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8.xml"/><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7.xml"/><Relationship Id="rId1" Type="http://schemas.openxmlformats.org/officeDocument/2006/relationships/themeOverride" Target="../theme/themeOverr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1.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2.xml"/><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3.xml"/><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4.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5.xml"/><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6.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48.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4.jpeg"/><Relationship Id="rId2" Type="http://schemas.openxmlformats.org/officeDocument/2006/relationships/slideLayout" Target="../slideLayouts/slideLayout37.xml"/><Relationship Id="rId1" Type="http://schemas.openxmlformats.org/officeDocument/2006/relationships/themeOverride" Target="../theme/themeOverride4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7.jpeg"/><Relationship Id="rId2" Type="http://schemas.openxmlformats.org/officeDocument/2006/relationships/slideLayout" Target="../slideLayouts/slideLayout37.xml"/><Relationship Id="rId1" Type="http://schemas.openxmlformats.org/officeDocument/2006/relationships/themeOverride" Target="../theme/themeOverride5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37.xml"/><Relationship Id="rId1" Type="http://schemas.openxmlformats.org/officeDocument/2006/relationships/themeOverride" Target="../theme/themeOverride5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hemeOverride" Target="../theme/themeOverride2.xml"/><Relationship Id="rId5" Type="http://schemas.openxmlformats.org/officeDocument/2006/relationships/image" Target="../media/image6.jpeg"/><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5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53.xml"/><Relationship Id="rId4" Type="http://schemas.openxmlformats.org/officeDocument/2006/relationships/image" Target="../media/image51.jpeg"/></Relationships>
</file>

<file path=ppt/slides/_rels/slide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themeOverride" Target="../theme/themeOverride54.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55.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9.xml"/><Relationship Id="rId4" Type="http://schemas.openxmlformats.org/officeDocument/2006/relationships/hyperlink" Target="mailto:deepak.gupta@nmims.ed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56.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57.xml"/><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58.xml"/><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59.xml"/><Relationship Id="rId4" Type="http://schemas.openxmlformats.org/officeDocument/2006/relationships/image" Target="../media/image55.jpeg"/></Relationships>
</file>

<file path=ppt/slides/_rels/slide7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0.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themeOverride" Target="../theme/themeOverride3.xml"/><Relationship Id="rId5" Type="http://schemas.openxmlformats.org/officeDocument/2006/relationships/image" Target="../media/image8.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1.xml"/><Relationship Id="rId4" Type="http://schemas.openxmlformats.org/officeDocument/2006/relationships/image" Target="../media/image57.jpeg"/></Relationships>
</file>

<file path=ppt/slides/_rels/slide8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2.xml"/><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3.xml"/><Relationship Id="rId4" Type="http://schemas.openxmlformats.org/officeDocument/2006/relationships/image" Target="../media/image59.jpeg"/></Relationships>
</file>

<file path=ppt/slides/_rels/slide8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4.xml"/><Relationship Id="rId4" Type="http://schemas.openxmlformats.org/officeDocument/2006/relationships/image" Target="../media/image60.jpeg"/></Relationships>
</file>

<file path=ppt/slides/_rels/slide8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5.xml"/><Relationship Id="rId4" Type="http://schemas.openxmlformats.org/officeDocument/2006/relationships/image" Target="../media/image61.jpeg"/></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6.xml"/><Relationship Id="rId4" Type="http://schemas.openxmlformats.org/officeDocument/2006/relationships/image" Target="../media/image62.jpeg"/></Relationships>
</file>

<file path=ppt/slides/_rels/slide8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7.xml"/><Relationship Id="rId4" Type="http://schemas.openxmlformats.org/officeDocument/2006/relationships/image" Target="../media/image63.jpeg"/></Relationships>
</file>

<file path=ppt/slides/_rels/slide8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8.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69.xml"/><Relationship Id="rId4" Type="http://schemas.openxmlformats.org/officeDocument/2006/relationships/image" Target="../media/image65.jpeg"/></Relationships>
</file>

<file path=ppt/slides/_rels/slide8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0.xml"/><Relationship Id="rId4" Type="http://schemas.openxmlformats.org/officeDocument/2006/relationships/image" Target="../media/image66.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1.xml"/><Relationship Id="rId4" Type="http://schemas.openxmlformats.org/officeDocument/2006/relationships/image" Target="../media/image67.jpeg"/></Relationships>
</file>

<file path=ppt/slides/_rels/slide9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2.xml"/><Relationship Id="rId4" Type="http://schemas.openxmlformats.org/officeDocument/2006/relationships/image" Target="../media/image68.jpeg"/></Relationships>
</file>

<file path=ppt/slides/_rels/slide9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3.xml"/><Relationship Id="rId4" Type="http://schemas.openxmlformats.org/officeDocument/2006/relationships/image" Target="../media/image69.jpeg"/></Relationships>
</file>

<file path=ppt/slides/_rels/slide9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4.xml"/><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5.xml"/><Relationship Id="rId4" Type="http://schemas.openxmlformats.org/officeDocument/2006/relationships/image" Target="../media/image71.jpeg"/></Relationships>
</file>

<file path=ppt/slides/_rels/slide9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6.xml"/><Relationship Id="rId4" Type="http://schemas.openxmlformats.org/officeDocument/2006/relationships/image" Target="../media/image72.jpeg"/></Relationships>
</file>

<file path=ppt/slides/_rels/slide9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hemeOverride" Target="../theme/themeOverride77.xml"/><Relationship Id="rId4" Type="http://schemas.openxmlformats.org/officeDocument/2006/relationships/image" Target="../media/image73.jpeg"/></Relationships>
</file>

<file path=ppt/slides/_rels/slide9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78.xml"/><Relationship Id="rId4" Type="http://schemas.openxmlformats.org/officeDocument/2006/relationships/image" Target="../media/image74.jpeg"/></Relationships>
</file>

<file path=ppt/slides/_rels/slide9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79.xml"/><Relationship Id="rId4" Type="http://schemas.openxmlformats.org/officeDocument/2006/relationships/image" Target="../media/image75.jpeg"/></Relationships>
</file>

<file path=ppt/slides/_rels/slide9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hemeOverride" Target="../theme/themeOverride80.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01-COVER-PAGE.jpg"/>
          <p:cNvPicPr>
            <a:picLocks noChangeAspect="1"/>
          </p:cNvPicPr>
          <p:nvPr/>
        </p:nvPicPr>
        <p:blipFill>
          <a:blip r:embed="rId3" cstate="print"/>
          <a:stretch>
            <a:fillRect/>
          </a:stretch>
        </p:blipFill>
        <p:spPr>
          <a:xfrm>
            <a:off x="0" y="0"/>
            <a:ext cx="9144000" cy="6858000"/>
          </a:xfrm>
          <a:prstGeom prst="rect">
            <a:avLst/>
          </a:prstGeom>
        </p:spPr>
      </p:pic>
      <p:sp>
        <p:nvSpPr>
          <p:cNvPr id="2" name="Rectangle 1"/>
          <p:cNvSpPr/>
          <p:nvPr/>
        </p:nvSpPr>
        <p:spPr>
          <a:xfrm>
            <a:off x="348536" y="3124200"/>
            <a:ext cx="8446928" cy="1077218"/>
          </a:xfrm>
          <a:prstGeom prst="rect">
            <a:avLst/>
          </a:prstGeom>
          <a:noFill/>
        </p:spPr>
        <p:txBody>
          <a:bodyPr wrap="none" lIns="91440" tIns="45720" rIns="91440" bIns="45720">
            <a:spAutoFit/>
          </a:bodyPr>
          <a:lstStyle/>
          <a:p>
            <a:pPr algn="ctr"/>
            <a:r>
              <a:rPr lang="en-GB" sz="3200" b="1" dirty="0">
                <a:latin typeface="Century" pitchFamily="18" charset="0"/>
                <a:cs typeface="Arial" pitchFamily="34" charset="0"/>
              </a:rPr>
              <a:t>CORPORATE SOCIAL </a:t>
            </a:r>
            <a:r>
              <a:rPr lang="en-GB" sz="3200" b="1" dirty="0" smtClean="0">
                <a:latin typeface="Century" pitchFamily="18" charset="0"/>
                <a:cs typeface="Arial" pitchFamily="34" charset="0"/>
              </a:rPr>
              <a:t>RESPONSIBILITY </a:t>
            </a:r>
          </a:p>
          <a:p>
            <a:pPr algn="ctr"/>
            <a:r>
              <a:rPr lang="en-GB" sz="3200" b="1" dirty="0" smtClean="0">
                <a:latin typeface="Century" pitchFamily="18" charset="0"/>
                <a:cs typeface="Arial" pitchFamily="34" charset="0"/>
              </a:rPr>
              <a:t>SESSION I</a:t>
            </a:r>
          </a:p>
        </p:txBody>
      </p:sp>
      <p:sp>
        <p:nvSpPr>
          <p:cNvPr id="5" name="Subtitle 2"/>
          <p:cNvSpPr>
            <a:spLocks noGrp="1"/>
          </p:cNvSpPr>
          <p:nvPr>
            <p:ph type="subTitle" idx="1"/>
          </p:nvPr>
        </p:nvSpPr>
        <p:spPr>
          <a:xfrm>
            <a:off x="2133600" y="5029200"/>
            <a:ext cx="6172200" cy="1371600"/>
          </a:xfrm>
        </p:spPr>
        <p:txBody>
          <a:bodyPr>
            <a:normAutofit/>
          </a:bodyPr>
          <a:lstStyle/>
          <a:p>
            <a:pPr algn="r"/>
            <a:endParaRPr lang="en-US" sz="1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rPr>
              <a:t>CASE STUDY - TATA</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err="1">
                <a:latin typeface="Century" panose="02040604050505020304" pitchFamily="18" charset="0"/>
              </a:rPr>
              <a:t>Ratan</a:t>
            </a:r>
            <a:r>
              <a:rPr lang="en-US" sz="1600" dirty="0">
                <a:latin typeface="Century" panose="02040604050505020304" pitchFamily="18" charset="0"/>
              </a:rPr>
              <a:t> Tata is the chairman of Indian Hotels who own the </a:t>
            </a:r>
            <a:r>
              <a:rPr lang="en-US" sz="1600" dirty="0" err="1">
                <a:latin typeface="Century" panose="02040604050505020304" pitchFamily="18" charset="0"/>
              </a:rPr>
              <a:t>Taj</a:t>
            </a:r>
            <a:r>
              <a:rPr lang="en-US" sz="1600" dirty="0">
                <a:latin typeface="Century" panose="02040604050505020304" pitchFamily="18" charset="0"/>
              </a:rPr>
              <a:t> </a:t>
            </a:r>
            <a:r>
              <a:rPr lang="en-US" sz="1600" dirty="0" err="1">
                <a:latin typeface="Century" panose="02040604050505020304" pitchFamily="18" charset="0"/>
              </a:rPr>
              <a:t>Mahal</a:t>
            </a:r>
            <a:r>
              <a:rPr lang="en-US" sz="1600" dirty="0">
                <a:latin typeface="Century" panose="02040604050505020304" pitchFamily="18" charset="0"/>
              </a:rPr>
              <a:t> Hotel Mumbai, which was the target of the </a:t>
            </a:r>
            <a:r>
              <a:rPr lang="en-US" sz="1600" dirty="0" smtClean="0">
                <a:latin typeface="Century" panose="02040604050505020304" pitchFamily="18" charset="0"/>
              </a:rPr>
              <a:t>terrorists.</a:t>
            </a:r>
            <a:endParaRPr lang="en-US" sz="1600" dirty="0">
              <a:latin typeface="Century" panose="02040604050505020304" pitchFamily="18" charset="0"/>
            </a:endParaRPr>
          </a:p>
          <a:p>
            <a:pPr algn="just">
              <a:lnSpc>
                <a:spcPct val="120000"/>
              </a:lnSpc>
            </a:pP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Hotel President a 5 star property also belongs to Indian Hotels.</a:t>
            </a:r>
          </a:p>
          <a:p>
            <a:pPr algn="just">
              <a:lnSpc>
                <a:spcPct val="120000"/>
              </a:lnSpc>
            </a:pP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What </a:t>
            </a:r>
            <a:r>
              <a:rPr lang="en-US" sz="1600" dirty="0" err="1">
                <a:latin typeface="Century" panose="02040604050505020304" pitchFamily="18" charset="0"/>
              </a:rPr>
              <a:t>Ratan</a:t>
            </a:r>
            <a:r>
              <a:rPr lang="en-US" sz="1600" dirty="0">
                <a:latin typeface="Century" panose="02040604050505020304" pitchFamily="18" charset="0"/>
              </a:rPr>
              <a:t> Tata did for the Mumbai victims.... </a:t>
            </a:r>
          </a:p>
          <a:p>
            <a:pPr algn="just">
              <a:lnSpc>
                <a:spcPct val="120000"/>
              </a:lnSpc>
            </a:pP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The following is CSR…</a:t>
            </a:r>
          </a:p>
          <a:p>
            <a:pPr algn="just">
              <a:lnSpc>
                <a:spcPct val="120000"/>
              </a:lnSpc>
            </a:pPr>
            <a:endParaRPr lang="en-US" sz="1600" dirty="0">
              <a:latin typeface="Century" panose="02040604050505020304" pitchFamily="18" charset="0"/>
            </a:endParaRPr>
          </a:p>
        </p:txBody>
      </p:sp>
      <p:sp>
        <p:nvSpPr>
          <p:cNvPr id="6" name="Footer Placeholder 5"/>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 name="Picture 2" descr="E:\Images CSR\tata_logo.png"/>
          <p:cNvPicPr>
            <a:picLocks noChangeAspect="1" noChangeArrowheads="1"/>
          </p:cNvPicPr>
          <p:nvPr/>
        </p:nvPicPr>
        <p:blipFill>
          <a:blip r:embed="rId4" cstate="print"/>
          <a:srcRect/>
          <a:stretch>
            <a:fillRect/>
          </a:stretch>
        </p:blipFill>
        <p:spPr bwMode="auto">
          <a:xfrm>
            <a:off x="7352495" y="304801"/>
            <a:ext cx="1411172" cy="1295400"/>
          </a:xfrm>
          <a:prstGeom prst="rect">
            <a:avLst/>
          </a:prstGeom>
          <a:noFill/>
        </p:spPr>
      </p:pic>
      <p:pic>
        <p:nvPicPr>
          <p:cNvPr id="2050" name="Picture 2" descr="E:\Images CSR\Ratan_Tata_300.jpg"/>
          <p:cNvPicPr>
            <a:picLocks noChangeAspect="1" noChangeArrowheads="1"/>
          </p:cNvPicPr>
          <p:nvPr/>
        </p:nvPicPr>
        <p:blipFill>
          <a:blip r:embed="rId5" cstate="print"/>
          <a:srcRect/>
          <a:stretch>
            <a:fillRect/>
          </a:stretch>
        </p:blipFill>
        <p:spPr bwMode="auto">
          <a:xfrm>
            <a:off x="6705600" y="3587675"/>
            <a:ext cx="1828800" cy="2194560"/>
          </a:xfrm>
          <a:prstGeom prst="rect">
            <a:avLst/>
          </a:prstGeom>
          <a:noFill/>
        </p:spPr>
      </p:pic>
    </p:spTree>
    <p:extLst>
      <p:ext uri="{BB962C8B-B14F-4D97-AF65-F5344CB8AC3E}">
        <p14:creationId xmlns:p14="http://schemas.microsoft.com/office/powerpoint/2010/main" val="1178662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SWACHHA BHARAT</a:t>
            </a:r>
            <a:endParaRPr lang="en-US" sz="2000" b="1" dirty="0">
              <a:latin typeface="Century" pitchFamily="18" charset="0"/>
              <a:cs typeface="Arial" pitchFamily="34" charset="0"/>
            </a:endParaRPr>
          </a:p>
        </p:txBody>
      </p:sp>
      <p:pic>
        <p:nvPicPr>
          <p:cNvPr id="39938" name="Picture 2" descr="http://data1.ibtimes.co.in/en/full/541916/swachh-bharat-abhiyan-salman-khan-nominates-aamir-khan-rajinikanth-phot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47800"/>
            <a:ext cx="5705475"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417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SWACHHA BHARAT – CHANDA KOCHHAR MD, ICICI</a:t>
            </a:r>
            <a:endParaRPr lang="en-US" sz="2000" b="1" dirty="0">
              <a:latin typeface="Century" pitchFamily="18" charset="0"/>
              <a:cs typeface="Arial" pitchFamily="34" charset="0"/>
            </a:endParaRPr>
          </a:p>
        </p:txBody>
      </p:sp>
      <p:pic>
        <p:nvPicPr>
          <p:cNvPr id="37890" name="Picture 2" descr="http://www.oneindia.com/img/2014/11/11-chanda-kochhar-swachhbha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60020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258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SWACHHA BHARAT - TMKUC</a:t>
            </a:r>
            <a:endParaRPr lang="en-US" sz="2000" b="1" dirty="0">
              <a:latin typeface="Century" pitchFamily="18" charset="0"/>
              <a:cs typeface="Arial" pitchFamily="34" charset="0"/>
            </a:endParaRPr>
          </a:p>
        </p:txBody>
      </p:sp>
      <p:pic>
        <p:nvPicPr>
          <p:cNvPr id="36866" name="Picture 2" descr="http://media.indiatimes.in/media/content/2014/Nov/tarak-600_14170723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47800"/>
            <a:ext cx="571500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258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895600"/>
            <a:ext cx="8229600" cy="1143000"/>
          </a:xfrm>
        </p:spPr>
        <p:txBody>
          <a:bodyPr>
            <a:noAutofit/>
          </a:bodyPr>
          <a:lstStyle/>
          <a:p>
            <a:r>
              <a:rPr lang="en-GB" sz="4000" b="1" dirty="0" smtClean="0">
                <a:latin typeface="Century" pitchFamily="18" charset="0"/>
                <a:cs typeface="Arial" pitchFamily="34" charset="0"/>
              </a:rPr>
              <a:t>HOW </a:t>
            </a:r>
            <a:r>
              <a:rPr lang="en-GB" sz="4000" b="1" dirty="0">
                <a:latin typeface="Century" pitchFamily="18" charset="0"/>
                <a:cs typeface="Arial" pitchFamily="34" charset="0"/>
              </a:rPr>
              <a:t>IS </a:t>
            </a:r>
            <a:r>
              <a:rPr lang="en-GB" sz="4000" b="1" dirty="0" smtClean="0">
                <a:latin typeface="Century" pitchFamily="18" charset="0"/>
                <a:cs typeface="Arial" pitchFamily="34" charset="0"/>
              </a:rPr>
              <a:t>BUSINESS </a:t>
            </a:r>
            <a:r>
              <a:rPr lang="en-GB" sz="4000" b="1" dirty="0">
                <a:latin typeface="Century" pitchFamily="18" charset="0"/>
                <a:cs typeface="Arial" pitchFamily="34" charset="0"/>
              </a:rPr>
              <a:t>DEPENDENT ON </a:t>
            </a:r>
            <a:r>
              <a:rPr lang="en-GB" sz="4000" b="1" dirty="0" smtClean="0">
                <a:latin typeface="Century" pitchFamily="18" charset="0"/>
                <a:cs typeface="Arial" pitchFamily="34" charset="0"/>
              </a:rPr>
              <a:t>SOCIETY?</a:t>
            </a:r>
            <a:r>
              <a:rPr lang="en-GB" sz="4000" b="1" dirty="0">
                <a:latin typeface="Century" pitchFamily="18" charset="0"/>
                <a:cs typeface="Arial" pitchFamily="34" charset="0"/>
              </a:rPr>
              <a:t/>
            </a:r>
            <a:br>
              <a:rPr lang="en-GB" sz="4000" b="1" dirty="0">
                <a:latin typeface="Century" pitchFamily="18" charset="0"/>
                <a:cs typeface="Arial" pitchFamily="34" charset="0"/>
              </a:rPr>
            </a:br>
            <a:endParaRPr lang="en-US" sz="4000" b="1"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21323319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CUSTOMERS</a:t>
            </a:r>
            <a:endParaRPr lang="en-US" sz="2000" b="1" dirty="0">
              <a:latin typeface="Century" pitchFamily="18" charset="0"/>
              <a:cs typeface="Arial" pitchFamily="34" charset="0"/>
            </a:endParaRPr>
          </a:p>
        </p:txBody>
      </p:sp>
      <p:pic>
        <p:nvPicPr>
          <p:cNvPr id="41986" name="Picture 2" descr="http://stratuscontactsolutions.com/wp-content/uploads/2013/05/customershappyin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95400"/>
            <a:ext cx="5600700" cy="4200525"/>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http://philip9876.com/wp-content/uploads/2012/12/unilever-produc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495800"/>
            <a:ext cx="3520351"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02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NATURAL RESOURCES</a:t>
            </a:r>
            <a:endParaRPr lang="en-US" sz="2000" b="1" dirty="0">
              <a:latin typeface="Century" pitchFamily="18" charset="0"/>
              <a:cs typeface="Arial" pitchFamily="34" charset="0"/>
            </a:endParaRPr>
          </a:p>
        </p:txBody>
      </p:sp>
      <p:pic>
        <p:nvPicPr>
          <p:cNvPr id="43010" name="Picture 2" descr="http://stylonica.com/wp-content/uploads/2014/02/Beauty-of-nature-random-4884759-1280-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71600"/>
            <a:ext cx="658368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4246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LAWS</a:t>
            </a:r>
            <a:endParaRPr lang="en-US" sz="2000" b="1" dirty="0">
              <a:latin typeface="Century" pitchFamily="18" charset="0"/>
              <a:cs typeface="Arial" pitchFamily="34" charset="0"/>
            </a:endParaRPr>
          </a:p>
        </p:txBody>
      </p:sp>
      <p:pic>
        <p:nvPicPr>
          <p:cNvPr id="44034" name="Picture 2" descr="http://www.focolare.org/usa/files/2013/05/La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6999" y="1371600"/>
            <a:ext cx="4070659" cy="449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1775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vert="horz" lIns="91440" tIns="45720" rIns="91440" bIns="45720" rtlCol="0" anchor="ctr">
            <a:normAutofit/>
          </a:bodyPr>
          <a:lstStyle/>
          <a:p>
            <a:r>
              <a:rPr lang="en-US" altLang="en-US" sz="2000" b="1" dirty="0" smtClean="0">
                <a:latin typeface="Century" pitchFamily="18" charset="0"/>
                <a:cs typeface="Arial" pitchFamily="34" charset="0"/>
              </a:rPr>
              <a:t>BUSINESS AND SOCIETY</a:t>
            </a:r>
            <a:endParaRPr lang="en-US" altLang="en-US" sz="2000" b="1" dirty="0">
              <a:latin typeface="Century" pitchFamily="18" charset="0"/>
              <a:cs typeface="Arial" pitchFamily="34" charset="0"/>
            </a:endParaRPr>
          </a:p>
        </p:txBody>
      </p:sp>
      <p:sp>
        <p:nvSpPr>
          <p:cNvPr id="13" name="Slide Number Placeholder 4"/>
          <p:cNvSpPr>
            <a:spLocks noGrp="1"/>
          </p:cNvSpPr>
          <p:nvPr>
            <p:ph type="sldNum" sz="quarter" idx="12"/>
          </p:nvPr>
        </p:nvSpPr>
        <p:spPr/>
        <p:txBody>
          <a:bodyPr/>
          <a:lstStyle/>
          <a:p>
            <a:fld id="{1AFCE3A0-4125-42DD-8A2A-4751AB182E67}" type="slidenum">
              <a:rPr lang="en-US" altLang="en-US"/>
              <a:pPr/>
              <a:t>107</a:t>
            </a:fld>
            <a:endParaRPr lang="en-US" altLang="en-US"/>
          </a:p>
        </p:txBody>
      </p:sp>
      <p:sp>
        <p:nvSpPr>
          <p:cNvPr id="22530" name="Rectangle 2"/>
          <p:cNvSpPr>
            <a:spLocks noChangeArrowheads="1"/>
          </p:cNvSpPr>
          <p:nvPr/>
        </p:nvSpPr>
        <p:spPr bwMode="auto">
          <a:xfrm>
            <a:off x="609600" y="228600"/>
            <a:ext cx="42640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sz="1400" b="1"/>
              <a:t/>
            </a:r>
            <a:br>
              <a:rPr lang="en-US" altLang="en-US" sz="1400" b="1"/>
            </a:br>
            <a:endParaRPr lang="en-US" altLang="en-US" sz="1400" b="1"/>
          </a:p>
        </p:txBody>
      </p:sp>
      <p:sp>
        <p:nvSpPr>
          <p:cNvPr id="22531" name="Text Box 3"/>
          <p:cNvSpPr txBox="1">
            <a:spLocks noChangeArrowheads="1"/>
          </p:cNvSpPr>
          <p:nvPr/>
        </p:nvSpPr>
        <p:spPr bwMode="auto">
          <a:xfrm>
            <a:off x="723900" y="4343400"/>
            <a:ext cx="76962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i="1"/>
              <a:t> </a:t>
            </a:r>
          </a:p>
          <a:p>
            <a:pPr algn="ctr">
              <a:spcBef>
                <a:spcPct val="50000"/>
              </a:spcBef>
            </a:pPr>
            <a:r>
              <a:rPr lang="en-US" altLang="en-US" sz="2400" b="1" i="1"/>
              <a:t>Business and society interrelate in a macroenvironment as stakeholders.</a:t>
            </a:r>
          </a:p>
        </p:txBody>
      </p:sp>
      <p:grpSp>
        <p:nvGrpSpPr>
          <p:cNvPr id="22539" name="Group 11"/>
          <p:cNvGrpSpPr>
            <a:grpSpLocks/>
          </p:cNvGrpSpPr>
          <p:nvPr/>
        </p:nvGrpSpPr>
        <p:grpSpPr bwMode="auto">
          <a:xfrm>
            <a:off x="419100" y="1828800"/>
            <a:ext cx="8286750" cy="1295400"/>
            <a:chOff x="264" y="1152"/>
            <a:chExt cx="5220" cy="816"/>
          </a:xfrm>
        </p:grpSpPr>
        <p:sp>
          <p:nvSpPr>
            <p:cNvPr id="22534" name="Rectangle 6"/>
            <p:cNvSpPr>
              <a:spLocks noChangeArrowheads="1"/>
            </p:cNvSpPr>
            <p:nvPr/>
          </p:nvSpPr>
          <p:spPr bwMode="auto">
            <a:xfrm rot="5400000">
              <a:off x="743" y="673"/>
              <a:ext cx="816" cy="1773"/>
            </a:xfrm>
            <a:prstGeom prst="rect">
              <a:avLst/>
            </a:prstGeom>
            <a:solidFill>
              <a:srgbClr val="CDBA8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r>
                <a:rPr lang="en-US" altLang="en-US" sz="2800" b="1"/>
                <a:t>Business</a:t>
              </a:r>
            </a:p>
          </p:txBody>
        </p:sp>
        <p:sp>
          <p:nvSpPr>
            <p:cNvPr id="22535" name="Rectangle 7"/>
            <p:cNvSpPr>
              <a:spLocks noChangeArrowheads="1"/>
            </p:cNvSpPr>
            <p:nvPr/>
          </p:nvSpPr>
          <p:spPr bwMode="auto">
            <a:xfrm rot="5400000">
              <a:off x="3348" y="-168"/>
              <a:ext cx="816" cy="3456"/>
            </a:xfrm>
            <a:prstGeom prst="rect">
              <a:avLst/>
            </a:prstGeom>
            <a:solidFill>
              <a:srgbClr val="FDD1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117475">
                <a:defRPr>
                  <a:solidFill>
                    <a:schemeClr val="tx1"/>
                  </a:solidFill>
                  <a:latin typeface="Arial" charset="0"/>
                </a:defRPr>
              </a:lvl1pPr>
              <a:lvl2pPr marL="1138238">
                <a:defRPr>
                  <a:solidFill>
                    <a:schemeClr val="tx1"/>
                  </a:solidFill>
                  <a:latin typeface="Arial" charset="0"/>
                </a:defRPr>
              </a:lvl2pPr>
              <a:lvl3pPr marL="12525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buClr>
                  <a:srgbClr val="B82440"/>
                </a:buClr>
                <a:buSzPct val="125000"/>
                <a:buFont typeface="Wingdings" pitchFamily="2" charset="2"/>
                <a:buNone/>
              </a:pPr>
              <a:r>
                <a:rPr lang="en-US" altLang="en-US" sz="2400" b="1"/>
                <a:t>The collection of private, </a:t>
              </a:r>
              <a:br>
                <a:rPr lang="en-US" altLang="en-US" sz="2400" b="1"/>
              </a:br>
              <a:r>
                <a:rPr lang="en-US" altLang="en-US" sz="2400" b="1"/>
                <a:t>commercially oriented organizations</a:t>
              </a:r>
            </a:p>
          </p:txBody>
        </p:sp>
      </p:grpSp>
      <p:sp>
        <p:nvSpPr>
          <p:cNvPr id="22537" name="Rectangle 9"/>
          <p:cNvSpPr>
            <a:spLocks noChangeArrowheads="1"/>
          </p:cNvSpPr>
          <p:nvPr/>
        </p:nvSpPr>
        <p:spPr bwMode="auto">
          <a:xfrm rot="5400000">
            <a:off x="1216819" y="2516981"/>
            <a:ext cx="1295400" cy="2814638"/>
          </a:xfrm>
          <a:prstGeom prst="rect">
            <a:avLst/>
          </a:prstGeom>
          <a:solidFill>
            <a:srgbClr val="CDBA8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r>
              <a:rPr lang="en-US" altLang="en-US" sz="2800" b="1"/>
              <a:t>Society</a:t>
            </a:r>
          </a:p>
        </p:txBody>
      </p:sp>
      <p:sp>
        <p:nvSpPr>
          <p:cNvPr id="22538" name="Rectangle 10"/>
          <p:cNvSpPr>
            <a:spLocks noChangeArrowheads="1"/>
          </p:cNvSpPr>
          <p:nvPr/>
        </p:nvSpPr>
        <p:spPr bwMode="auto">
          <a:xfrm rot="5400000">
            <a:off x="5314950" y="1181100"/>
            <a:ext cx="1295400" cy="5486400"/>
          </a:xfrm>
          <a:prstGeom prst="rect">
            <a:avLst/>
          </a:prstGeom>
          <a:solidFill>
            <a:srgbClr val="FDD1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117475">
              <a:defRPr>
                <a:solidFill>
                  <a:schemeClr val="tx1"/>
                </a:solidFill>
                <a:latin typeface="Arial" charset="0"/>
              </a:defRPr>
            </a:lvl1pPr>
            <a:lvl2pPr marL="1138238">
              <a:defRPr>
                <a:solidFill>
                  <a:schemeClr val="tx1"/>
                </a:solidFill>
                <a:latin typeface="Arial" charset="0"/>
              </a:defRPr>
            </a:lvl2pPr>
            <a:lvl3pPr marL="12525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buClr>
                <a:srgbClr val="B82440"/>
              </a:buClr>
              <a:buSzPct val="125000"/>
              <a:buFont typeface="Wingdings" pitchFamily="2" charset="2"/>
              <a:buNone/>
            </a:pPr>
            <a:r>
              <a:rPr lang="en-US" altLang="en-US" sz="2400" b="1"/>
              <a:t>A broad group of people and other </a:t>
            </a:r>
            <a:br>
              <a:rPr lang="en-US" altLang="en-US" sz="2400" b="1"/>
            </a:br>
            <a:r>
              <a:rPr lang="en-US" altLang="en-US" sz="2400" b="1"/>
              <a:t>organizations, interest groups, </a:t>
            </a:r>
            <a:br>
              <a:rPr lang="en-US" altLang="en-US" sz="2400" b="1"/>
            </a:br>
            <a:r>
              <a:rPr lang="en-US" altLang="en-US" sz="2400" b="1"/>
              <a:t>a community, a nation. </a:t>
            </a:r>
          </a:p>
        </p:txBody>
      </p:sp>
      <p:sp>
        <p:nvSpPr>
          <p:cNvPr id="22540"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a:latin typeface="Tahoma" pitchFamily="34" charset="0"/>
              </a:rPr>
              <a:t>0</a:t>
            </a:r>
          </a:p>
        </p:txBody>
      </p:sp>
    </p:spTree>
    <p:extLst>
      <p:ext uri="{BB962C8B-B14F-4D97-AF65-F5344CB8AC3E}">
        <p14:creationId xmlns:p14="http://schemas.microsoft.com/office/powerpoint/2010/main" val="141575829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b="1" dirty="0" smtClean="0">
                <a:latin typeface="Century" pitchFamily="18" charset="0"/>
                <a:cs typeface="Arial" pitchFamily="34" charset="0"/>
              </a:rPr>
              <a:t>BUSINESS ORGANIZATION AS SYSTEMS </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381000" y="1524000"/>
            <a:ext cx="8534400" cy="4525963"/>
          </a:xfrm>
        </p:spPr>
        <p:txBody>
          <a:bodyPr>
            <a:normAutofit/>
          </a:bodyPr>
          <a:lstStyle/>
          <a:p>
            <a:pPr algn="just">
              <a:lnSpc>
                <a:spcPct val="150000"/>
              </a:lnSpc>
            </a:pPr>
            <a:r>
              <a:rPr lang="en-US" sz="1600" dirty="0" smtClean="0">
                <a:latin typeface="Century" panose="02040604050505020304" pitchFamily="18" charset="0"/>
              </a:rPr>
              <a:t>As per systems  theory  </a:t>
            </a:r>
            <a:r>
              <a:rPr lang="en-US" sz="1600" b="1" dirty="0" smtClean="0">
                <a:latin typeface="Century" panose="02040604050505020304" pitchFamily="18" charset="0"/>
              </a:rPr>
              <a:t>all organizations </a:t>
            </a:r>
            <a:r>
              <a:rPr lang="en-US" sz="1600" b="1" dirty="0">
                <a:latin typeface="Century" panose="02040604050505020304" pitchFamily="18" charset="0"/>
              </a:rPr>
              <a:t>are open to and interact with their external environment. </a:t>
            </a:r>
            <a:endParaRPr lang="en-US" sz="1600" b="1" dirty="0" smtClean="0">
              <a:latin typeface="Century" panose="02040604050505020304" pitchFamily="18" charset="0"/>
            </a:endParaRPr>
          </a:p>
          <a:p>
            <a:pPr algn="just">
              <a:lnSpc>
                <a:spcPct val="150000"/>
              </a:lnSpc>
            </a:pPr>
            <a:r>
              <a:rPr lang="en-US" sz="1600" dirty="0" smtClean="0">
                <a:latin typeface="Century" panose="02040604050505020304" pitchFamily="18" charset="0"/>
              </a:rPr>
              <a:t>Emphasizes  </a:t>
            </a:r>
            <a:r>
              <a:rPr lang="en-US" sz="1600" dirty="0">
                <a:latin typeface="Century" panose="02040604050505020304" pitchFamily="18" charset="0"/>
              </a:rPr>
              <a:t>ways in which </a:t>
            </a:r>
            <a:r>
              <a:rPr lang="en-US" sz="1600" dirty="0" smtClean="0">
                <a:latin typeface="Century" panose="02040604050505020304" pitchFamily="18" charset="0"/>
              </a:rPr>
              <a:t>organized </a:t>
            </a:r>
            <a:r>
              <a:rPr lang="en-US" sz="1600" dirty="0">
                <a:latin typeface="Century" panose="02040604050505020304" pitchFamily="18" charset="0"/>
              </a:rPr>
              <a:t>systems (human and non-human) respond </a:t>
            </a:r>
            <a:r>
              <a:rPr lang="en-US" sz="1600" dirty="0" smtClean="0">
                <a:latin typeface="Century" panose="02040604050505020304" pitchFamily="18" charset="0"/>
              </a:rPr>
              <a:t> to </a:t>
            </a:r>
            <a:r>
              <a:rPr lang="en-US" sz="1600" dirty="0">
                <a:latin typeface="Century" panose="02040604050505020304" pitchFamily="18" charset="0"/>
              </a:rPr>
              <a:t>cope with significant changes in their external environments so as to maintain their basic structures intact. </a:t>
            </a:r>
            <a:endParaRPr lang="en-US" sz="1600" dirty="0" smtClean="0">
              <a:latin typeface="Century" panose="02040604050505020304" pitchFamily="18" charset="0"/>
            </a:endParaRPr>
          </a:p>
          <a:p>
            <a:pPr algn="just">
              <a:lnSpc>
                <a:spcPct val="150000"/>
              </a:lnSpc>
            </a:pPr>
            <a:r>
              <a:rPr lang="en-US" sz="1600" dirty="0" smtClean="0">
                <a:latin typeface="Century" panose="02040604050505020304" pitchFamily="18" charset="0"/>
              </a:rPr>
              <a:t>For </a:t>
            </a:r>
            <a:r>
              <a:rPr lang="en-US" sz="1600" dirty="0">
                <a:latin typeface="Century" panose="02040604050505020304" pitchFamily="18" charset="0"/>
              </a:rPr>
              <a:t>business management discipline, the </a:t>
            </a:r>
            <a:r>
              <a:rPr lang="en-US" sz="1600" b="1" dirty="0">
                <a:latin typeface="Century" panose="02040604050505020304" pitchFamily="18" charset="0"/>
              </a:rPr>
              <a:t>system’s concept implies that business firms are embedded in a broader social structure </a:t>
            </a:r>
            <a:r>
              <a:rPr lang="en-US" sz="1600" dirty="0">
                <a:latin typeface="Century" panose="02040604050505020304" pitchFamily="18" charset="0"/>
              </a:rPr>
              <a:t>(external environment) with which they constantly interact. </a:t>
            </a:r>
            <a:endParaRPr lang="en-IN" sz="1600" dirty="0">
              <a:latin typeface="Century" panose="02040604050505020304" pitchFamily="18" charset="0"/>
            </a:endParaRPr>
          </a:p>
          <a:p>
            <a:pPr algn="just">
              <a:lnSpc>
                <a:spcPct val="150000"/>
              </a:lnSpc>
            </a:pPr>
            <a:endParaRPr lang="en-IN"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20069618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FROM SHAREHOLDER THEORY TO STAKEHOLDER THEORY</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457200" y="1600200"/>
            <a:ext cx="8534400" cy="4525963"/>
          </a:xfrm>
        </p:spPr>
        <p:txBody>
          <a:bodyPr>
            <a:normAutofit/>
          </a:bodyPr>
          <a:lstStyle/>
          <a:p>
            <a:pPr>
              <a:lnSpc>
                <a:spcPct val="150000"/>
              </a:lnSpc>
            </a:pPr>
            <a:r>
              <a:rPr lang="en-US" sz="1600" b="1" dirty="0" smtClean="0">
                <a:latin typeface="Century" pitchFamily="18" charset="0"/>
                <a:cs typeface="Arial" pitchFamily="34" charset="0"/>
              </a:rPr>
              <a:t>Ownership </a:t>
            </a:r>
            <a:r>
              <a:rPr lang="en-US" sz="1600" b="1" dirty="0">
                <a:latin typeface="Century" pitchFamily="18" charset="0"/>
                <a:cs typeface="Arial" pitchFamily="34" charset="0"/>
              </a:rPr>
              <a:t>Theory of the </a:t>
            </a:r>
            <a:r>
              <a:rPr lang="en-US" sz="1600" b="1" dirty="0" smtClean="0">
                <a:latin typeface="Century" pitchFamily="18" charset="0"/>
                <a:cs typeface="Arial" pitchFamily="34" charset="0"/>
              </a:rPr>
              <a:t>Firm</a:t>
            </a:r>
            <a:r>
              <a:rPr lang="en-US" sz="1600" dirty="0">
                <a:latin typeface="Century" pitchFamily="18" charset="0"/>
                <a:cs typeface="Arial" pitchFamily="34" charset="0"/>
              </a:rPr>
              <a:t> </a:t>
            </a:r>
            <a:r>
              <a:rPr lang="en-US" sz="1600" dirty="0" smtClean="0">
                <a:latin typeface="Century" pitchFamily="18" charset="0"/>
                <a:cs typeface="Arial" pitchFamily="34" charset="0"/>
              </a:rPr>
              <a:t>- Maximize </a:t>
            </a:r>
            <a:r>
              <a:rPr lang="en-US" sz="1600" dirty="0">
                <a:latin typeface="Century" pitchFamily="18" charset="0"/>
                <a:cs typeface="Arial" pitchFamily="34" charset="0"/>
              </a:rPr>
              <a:t>the </a:t>
            </a:r>
            <a:r>
              <a:rPr lang="en-US" sz="1600" b="1" dirty="0">
                <a:latin typeface="Century" pitchFamily="18" charset="0"/>
                <a:cs typeface="Arial" pitchFamily="34" charset="0"/>
              </a:rPr>
              <a:t>interests of the firm’s shareholders; </a:t>
            </a:r>
            <a:r>
              <a:rPr lang="en-US" sz="1600" dirty="0">
                <a:latin typeface="Century" pitchFamily="18" charset="0"/>
                <a:cs typeface="Arial" pitchFamily="34" charset="0"/>
              </a:rPr>
              <a:t>that is, to maximise profits</a:t>
            </a:r>
            <a:r>
              <a:rPr lang="en-US" sz="1600" dirty="0" smtClean="0">
                <a:latin typeface="Century" pitchFamily="18" charset="0"/>
                <a:cs typeface="Arial" pitchFamily="34" charset="0"/>
              </a:rPr>
              <a:t>.</a:t>
            </a:r>
            <a:endParaRPr lang="en-US" sz="1600" dirty="0">
              <a:latin typeface="Century" pitchFamily="18" charset="0"/>
              <a:cs typeface="Arial" pitchFamily="34" charset="0"/>
            </a:endParaRPr>
          </a:p>
          <a:p>
            <a:pPr>
              <a:lnSpc>
                <a:spcPct val="150000"/>
              </a:lnSpc>
            </a:pPr>
            <a:r>
              <a:rPr lang="en-GB" sz="1600" dirty="0">
                <a:latin typeface="Century" pitchFamily="18" charset="0"/>
                <a:cs typeface="Arial" pitchFamily="34" charset="0"/>
              </a:rPr>
              <a:t>R. Edward Freeman propagated the Stakeholder Theory</a:t>
            </a:r>
            <a:r>
              <a:rPr lang="en-GB" sz="1600" dirty="0" smtClean="0">
                <a:latin typeface="Century" pitchFamily="18" charset="0"/>
                <a:cs typeface="Arial" pitchFamily="34" charset="0"/>
              </a:rPr>
              <a:t>.</a:t>
            </a:r>
          </a:p>
          <a:p>
            <a:pPr>
              <a:lnSpc>
                <a:spcPct val="150000"/>
              </a:lnSpc>
            </a:pPr>
            <a:r>
              <a:rPr lang="en-GB" sz="1600" b="1" dirty="0" smtClean="0">
                <a:latin typeface="Century" pitchFamily="18" charset="0"/>
                <a:cs typeface="Arial" pitchFamily="34" charset="0"/>
              </a:rPr>
              <a:t>Stakeholder </a:t>
            </a:r>
            <a:r>
              <a:rPr lang="en-GB" sz="1600" b="1" dirty="0">
                <a:latin typeface="Century" pitchFamily="18" charset="0"/>
                <a:cs typeface="Arial" pitchFamily="34" charset="0"/>
              </a:rPr>
              <a:t>theory </a:t>
            </a:r>
            <a:r>
              <a:rPr lang="en-GB" sz="1600" dirty="0" smtClean="0">
                <a:latin typeface="Century" pitchFamily="18" charset="0"/>
                <a:cs typeface="Arial" pitchFamily="34" charset="0"/>
              </a:rPr>
              <a:t>– </a:t>
            </a:r>
          </a:p>
          <a:p>
            <a:pPr lvl="1">
              <a:lnSpc>
                <a:spcPct val="150000"/>
              </a:lnSpc>
            </a:pPr>
            <a:r>
              <a:rPr lang="en-GB" sz="1600" dirty="0" smtClean="0">
                <a:latin typeface="Century" pitchFamily="18" charset="0"/>
                <a:cs typeface="Arial" pitchFamily="34" charset="0"/>
              </a:rPr>
              <a:t>Managers to </a:t>
            </a:r>
            <a:r>
              <a:rPr lang="en-GB" sz="1600" dirty="0">
                <a:latin typeface="Century" pitchFamily="18" charset="0"/>
                <a:cs typeface="Arial" pitchFamily="34" charset="0"/>
              </a:rPr>
              <a:t>serve the </a:t>
            </a:r>
            <a:r>
              <a:rPr lang="en-GB" sz="1600" b="1" dirty="0">
                <a:latin typeface="Century" pitchFamily="18" charset="0"/>
                <a:cs typeface="Arial" pitchFamily="34" charset="0"/>
              </a:rPr>
              <a:t>interests of all </a:t>
            </a:r>
            <a:r>
              <a:rPr lang="en-GB" sz="1600" b="1" dirty="0" smtClean="0">
                <a:latin typeface="Century" pitchFamily="18" charset="0"/>
                <a:cs typeface="Arial" pitchFamily="34" charset="0"/>
              </a:rPr>
              <a:t> </a:t>
            </a:r>
            <a:r>
              <a:rPr lang="en-GB" sz="1600" b="1" dirty="0">
                <a:latin typeface="Century" pitchFamily="18" charset="0"/>
                <a:cs typeface="Arial" pitchFamily="34" charset="0"/>
              </a:rPr>
              <a:t>who have a ‘stake’ </a:t>
            </a:r>
            <a:r>
              <a:rPr lang="en-GB" sz="1600" b="1" dirty="0" smtClean="0">
                <a:latin typeface="Century" pitchFamily="18" charset="0"/>
                <a:cs typeface="Arial" pitchFamily="34" charset="0"/>
              </a:rPr>
              <a:t>in the firm.</a:t>
            </a:r>
          </a:p>
          <a:p>
            <a:pPr lvl="1">
              <a:lnSpc>
                <a:spcPct val="150000"/>
              </a:lnSpc>
            </a:pPr>
            <a:r>
              <a:rPr lang="en-GB" sz="1600" dirty="0">
                <a:latin typeface="Century" pitchFamily="18" charset="0"/>
                <a:cs typeface="Arial" pitchFamily="34" charset="0"/>
              </a:rPr>
              <a:t>Stakeholders </a:t>
            </a:r>
            <a:r>
              <a:rPr lang="en-GB" sz="1600" b="1" dirty="0">
                <a:latin typeface="Century" pitchFamily="18" charset="0"/>
                <a:cs typeface="Arial" pitchFamily="34" charset="0"/>
              </a:rPr>
              <a:t>include shareholders, employees, suppliers, </a:t>
            </a:r>
            <a:r>
              <a:rPr lang="en-GB" sz="1600" b="1" dirty="0" smtClean="0">
                <a:latin typeface="Century" pitchFamily="18" charset="0"/>
                <a:cs typeface="Arial" pitchFamily="34" charset="0"/>
              </a:rPr>
              <a:t>customers and </a:t>
            </a:r>
            <a:r>
              <a:rPr lang="en-GB" sz="1600" b="1" dirty="0">
                <a:latin typeface="Century" pitchFamily="18" charset="0"/>
                <a:cs typeface="Arial" pitchFamily="34" charset="0"/>
              </a:rPr>
              <a:t>the communities</a:t>
            </a:r>
            <a:r>
              <a:rPr lang="en-GB" sz="1600" dirty="0">
                <a:latin typeface="Century" pitchFamily="18" charset="0"/>
                <a:cs typeface="Arial" pitchFamily="34" charset="0"/>
              </a:rPr>
              <a:t> in which the </a:t>
            </a:r>
            <a:r>
              <a:rPr lang="en-GB" sz="1600" dirty="0" smtClean="0">
                <a:latin typeface="Century" pitchFamily="18" charset="0"/>
                <a:cs typeface="Arial" pitchFamily="34" charset="0"/>
              </a:rPr>
              <a:t>firm operates  </a:t>
            </a:r>
          </a:p>
          <a:p>
            <a:pPr lvl="1">
              <a:lnSpc>
                <a:spcPct val="150000"/>
              </a:lnSpc>
            </a:pPr>
            <a:r>
              <a:rPr lang="en-GB" sz="1600" b="1" dirty="0" smtClean="0">
                <a:latin typeface="Century" pitchFamily="18" charset="0"/>
                <a:cs typeface="Arial" pitchFamily="34" charset="0"/>
              </a:rPr>
              <a:t>Treats </a:t>
            </a:r>
            <a:r>
              <a:rPr lang="en-GB" sz="1600" b="1" dirty="0">
                <a:latin typeface="Century" pitchFamily="18" charset="0"/>
                <a:cs typeface="Arial" pitchFamily="34" charset="0"/>
              </a:rPr>
              <a:t>the firm as a social creation </a:t>
            </a:r>
            <a:r>
              <a:rPr lang="en-GB" sz="1600" dirty="0">
                <a:latin typeface="Century" pitchFamily="18" charset="0"/>
                <a:cs typeface="Arial" pitchFamily="34" charset="0"/>
              </a:rPr>
              <a:t>that must operate </a:t>
            </a:r>
            <a:r>
              <a:rPr lang="en-GB" sz="1600" dirty="0" smtClean="0">
                <a:latin typeface="Century" pitchFamily="18" charset="0"/>
                <a:cs typeface="Arial" pitchFamily="34" charset="0"/>
              </a:rPr>
              <a:t>for </a:t>
            </a:r>
            <a:r>
              <a:rPr lang="en-GB" sz="1600" dirty="0">
                <a:latin typeface="Century" pitchFamily="18" charset="0"/>
                <a:cs typeface="Arial" pitchFamily="34" charset="0"/>
              </a:rPr>
              <a:t>benefit of society.</a:t>
            </a:r>
            <a:endParaRPr lang="en-IN"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1279215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a:latin typeface="Century" panose="02040604050505020304" pitchFamily="18" charset="0"/>
              </a:rPr>
              <a:t>SALUTE TO SHRI RATAN TATA…</a:t>
            </a: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All category of employees including those who had completed even 1 day as casuals were treated on duty during the time the hotel was closed. </a:t>
            </a:r>
          </a:p>
          <a:p>
            <a:pPr algn="just">
              <a:lnSpc>
                <a:spcPct val="120000"/>
              </a:lnSpc>
            </a:pPr>
            <a:r>
              <a:rPr lang="en-US" sz="1600" dirty="0">
                <a:latin typeface="Century" panose="02040604050505020304" pitchFamily="18" charset="0"/>
              </a:rPr>
              <a:t>Relief and assistance to all those who were injured and killed </a:t>
            </a:r>
          </a:p>
          <a:p>
            <a:pPr algn="just">
              <a:lnSpc>
                <a:spcPct val="120000"/>
              </a:lnSpc>
            </a:pPr>
            <a:r>
              <a:rPr lang="en-US" sz="1600" dirty="0">
                <a:latin typeface="Century" panose="02040604050505020304" pitchFamily="18" charset="0"/>
              </a:rPr>
              <a:t>The relief and assistance was extended to all those who died at the railway station, surroundings including the “</a:t>
            </a:r>
            <a:r>
              <a:rPr lang="en-US" sz="1600" dirty="0" err="1">
                <a:latin typeface="Century" panose="02040604050505020304" pitchFamily="18" charset="0"/>
              </a:rPr>
              <a:t>Pav</a:t>
            </a:r>
            <a:r>
              <a:rPr lang="en-US" sz="1600" dirty="0">
                <a:latin typeface="Century" panose="02040604050505020304" pitchFamily="18" charset="0"/>
              </a:rPr>
              <a:t>- </a:t>
            </a:r>
            <a:r>
              <a:rPr lang="en-US" sz="1600" dirty="0" err="1">
                <a:latin typeface="Century" panose="02040604050505020304" pitchFamily="18" charset="0"/>
              </a:rPr>
              <a:t>Bhaji</a:t>
            </a:r>
            <a:r>
              <a:rPr lang="en-US" sz="1600" dirty="0">
                <a:latin typeface="Century" panose="02040604050505020304" pitchFamily="18" charset="0"/>
              </a:rPr>
              <a:t>” vendor and the pan shop owners. </a:t>
            </a:r>
          </a:p>
          <a:p>
            <a:pPr algn="just">
              <a:lnSpc>
                <a:spcPct val="120000"/>
              </a:lnSpc>
            </a:pPr>
            <a:r>
              <a:rPr lang="en-US" sz="1600" dirty="0">
                <a:latin typeface="Century" panose="02040604050505020304" pitchFamily="18" charset="0"/>
              </a:rPr>
              <a:t>During the time the hotel was closed, the salaries were sent by money order. </a:t>
            </a:r>
          </a:p>
          <a:p>
            <a:pPr algn="just">
              <a:lnSpc>
                <a:spcPct val="120000"/>
              </a:lnSpc>
            </a:pPr>
            <a:r>
              <a:rPr lang="en-US" sz="1600" dirty="0">
                <a:latin typeface="Century" panose="02040604050505020304" pitchFamily="18" charset="0"/>
              </a:rPr>
              <a:t>A psychiatric cell was established in collaboration with Tata Institute of Social Sciences to counsel those who needed such help. </a:t>
            </a:r>
          </a:p>
          <a:p>
            <a:pPr algn="just">
              <a:lnSpc>
                <a:spcPct val="120000"/>
              </a:lnSpc>
            </a:pPr>
            <a:endParaRPr lang="en-US" sz="1600"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 name="Picture 2" descr="E:\Images CSR\tata_logo.png"/>
          <p:cNvPicPr>
            <a:picLocks noChangeAspect="1" noChangeArrowheads="1"/>
          </p:cNvPicPr>
          <p:nvPr/>
        </p:nvPicPr>
        <p:blipFill>
          <a:blip r:embed="rId4" cstate="print"/>
          <a:srcRect/>
          <a:stretch>
            <a:fillRect/>
          </a:stretch>
        </p:blipFill>
        <p:spPr bwMode="auto">
          <a:xfrm>
            <a:off x="7162800" y="4495800"/>
            <a:ext cx="1411172" cy="1295400"/>
          </a:xfrm>
          <a:prstGeom prst="rect">
            <a:avLst/>
          </a:prstGeom>
          <a:noFill/>
        </p:spPr>
      </p:pic>
    </p:spTree>
    <p:extLst>
      <p:ext uri="{BB962C8B-B14F-4D97-AF65-F5344CB8AC3E}">
        <p14:creationId xmlns:p14="http://schemas.microsoft.com/office/powerpoint/2010/main" val="3326030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STAKEHOLDERS CONCEPT </a:t>
            </a:r>
            <a:endParaRPr lang="en-US" sz="2000" b="1" dirty="0">
              <a:latin typeface="Century" pitchFamily="18" charset="0"/>
              <a:cs typeface="Arial" pitchFamily="34" charset="0"/>
            </a:endParaRPr>
          </a:p>
        </p:txBody>
      </p:sp>
      <p:sp>
        <p:nvSpPr>
          <p:cNvPr id="5" name="Content Placeholder 4"/>
          <p:cNvSpPr>
            <a:spLocks noGrp="1"/>
          </p:cNvSpPr>
          <p:nvPr>
            <p:ph idx="1"/>
          </p:nvPr>
        </p:nvSpPr>
        <p:spPr/>
        <p:txBody>
          <a:bodyPr>
            <a:normAutofit/>
          </a:bodyPr>
          <a:lstStyle/>
          <a:p>
            <a:pPr marL="0" indent="0">
              <a:buNone/>
            </a:pPr>
            <a:r>
              <a:rPr lang="en-GB" sz="1600" dirty="0">
                <a:latin typeface="Century" pitchFamily="18" charset="0"/>
                <a:cs typeface="Arial" pitchFamily="34" charset="0"/>
              </a:rPr>
              <a:t>The main stakeholders in businesses are:</a:t>
            </a:r>
            <a:endParaRPr lang="en-IN" sz="1600" dirty="0">
              <a:latin typeface="Century" pitchFamily="18" charset="0"/>
              <a:cs typeface="Arial" pitchFamily="34" charset="0"/>
            </a:endParaRPr>
          </a:p>
          <a:p>
            <a:r>
              <a:rPr lang="en-GB" sz="1600" dirty="0" smtClean="0">
                <a:latin typeface="Century" pitchFamily="18" charset="0"/>
                <a:cs typeface="Arial" pitchFamily="34" charset="0"/>
              </a:rPr>
              <a:t>Shareholders</a:t>
            </a:r>
            <a:endParaRPr lang="en-GB" sz="1600" dirty="0">
              <a:latin typeface="Century" pitchFamily="18" charset="0"/>
              <a:cs typeface="Arial" pitchFamily="34" charset="0"/>
            </a:endParaRPr>
          </a:p>
          <a:p>
            <a:r>
              <a:rPr lang="en-GB" sz="1600" dirty="0">
                <a:latin typeface="Century" pitchFamily="18" charset="0"/>
                <a:cs typeface="Arial" pitchFamily="34" charset="0"/>
              </a:rPr>
              <a:t>Management and </a:t>
            </a:r>
            <a:r>
              <a:rPr lang="en-GB" sz="1600" dirty="0" smtClean="0">
                <a:latin typeface="Century" pitchFamily="18" charset="0"/>
                <a:cs typeface="Arial" pitchFamily="34" charset="0"/>
              </a:rPr>
              <a:t>employees</a:t>
            </a:r>
          </a:p>
          <a:p>
            <a:r>
              <a:rPr lang="en-GB" sz="1600" dirty="0" smtClean="0">
                <a:latin typeface="Century" pitchFamily="18" charset="0"/>
                <a:cs typeface="Arial" pitchFamily="34" charset="0"/>
              </a:rPr>
              <a:t>Customers</a:t>
            </a:r>
          </a:p>
          <a:p>
            <a:r>
              <a:rPr lang="en-GB" sz="1600" dirty="0" smtClean="0">
                <a:latin typeface="Century" pitchFamily="18" charset="0"/>
                <a:cs typeface="Arial" pitchFamily="34" charset="0"/>
              </a:rPr>
              <a:t>Suppliers</a:t>
            </a:r>
          </a:p>
          <a:p>
            <a:r>
              <a:rPr lang="en-GB" sz="1600" dirty="0">
                <a:latin typeface="Century" pitchFamily="18" charset="0"/>
                <a:cs typeface="Arial" pitchFamily="34" charset="0"/>
              </a:rPr>
              <a:t>Banks and other financial </a:t>
            </a:r>
            <a:r>
              <a:rPr lang="en-GB" sz="1600" dirty="0" smtClean="0">
                <a:latin typeface="Century" pitchFamily="18" charset="0"/>
                <a:cs typeface="Arial" pitchFamily="34" charset="0"/>
              </a:rPr>
              <a:t>organisations</a:t>
            </a:r>
          </a:p>
          <a:p>
            <a:r>
              <a:rPr lang="en-GB" sz="1600" dirty="0" smtClean="0">
                <a:latin typeface="Century" pitchFamily="18" charset="0"/>
                <a:cs typeface="Arial" pitchFamily="34" charset="0"/>
              </a:rPr>
              <a:t>Government</a:t>
            </a:r>
          </a:p>
          <a:p>
            <a:r>
              <a:rPr lang="en-GB" sz="1600" dirty="0">
                <a:latin typeface="Century" pitchFamily="18" charset="0"/>
                <a:cs typeface="Arial" pitchFamily="34" charset="0"/>
              </a:rPr>
              <a:t>Trade </a:t>
            </a:r>
            <a:r>
              <a:rPr lang="en-GB" sz="1600" dirty="0" smtClean="0">
                <a:latin typeface="Century" pitchFamily="18" charset="0"/>
                <a:cs typeface="Arial" pitchFamily="34" charset="0"/>
              </a:rPr>
              <a:t>Unions</a:t>
            </a:r>
          </a:p>
          <a:p>
            <a:r>
              <a:rPr lang="en-GB" sz="1600" dirty="0">
                <a:latin typeface="Century" pitchFamily="18" charset="0"/>
                <a:cs typeface="Arial" pitchFamily="34" charset="0"/>
              </a:rPr>
              <a:t>Pressure </a:t>
            </a:r>
            <a:r>
              <a:rPr lang="en-GB" sz="1600" dirty="0" smtClean="0">
                <a:latin typeface="Century" pitchFamily="18" charset="0"/>
                <a:cs typeface="Arial" pitchFamily="34" charset="0"/>
              </a:rPr>
              <a:t>Groups</a:t>
            </a:r>
          </a:p>
          <a:p>
            <a:r>
              <a:rPr lang="en-GB" sz="1600" dirty="0">
                <a:latin typeface="Century" pitchFamily="18" charset="0"/>
                <a:cs typeface="Arial" pitchFamily="34" charset="0"/>
              </a:rPr>
              <a:t>Local </a:t>
            </a:r>
            <a:r>
              <a:rPr lang="en-GB" sz="1600" dirty="0" smtClean="0">
                <a:latin typeface="Century" pitchFamily="18" charset="0"/>
                <a:cs typeface="Arial" pitchFamily="34" charset="0"/>
              </a:rPr>
              <a:t>Community</a:t>
            </a:r>
            <a:endParaRPr lang="en-US"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34531464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b="1" dirty="0" smtClean="0">
                <a:latin typeface="Century" pitchFamily="18" charset="0"/>
                <a:cs typeface="Arial" pitchFamily="34" charset="0"/>
              </a:rPr>
              <a:t>TYPOLOGY OF STAKEHOLDERS AND THEIR INFLUENCE</a:t>
            </a:r>
            <a:endParaRPr lang="en-US" sz="2000" b="1" dirty="0">
              <a:latin typeface="Century" pitchFamily="18" charset="0"/>
              <a:cs typeface="Arial" pitchFamily="34" charset="0"/>
            </a:endParaRPr>
          </a:p>
        </p:txBody>
      </p:sp>
      <p:sp>
        <p:nvSpPr>
          <p:cNvPr id="5" name="Content Placeholder 4"/>
          <p:cNvSpPr>
            <a:spLocks noGrp="1"/>
          </p:cNvSpPr>
          <p:nvPr>
            <p:ph idx="1"/>
          </p:nvPr>
        </p:nvSpPr>
        <p:spPr/>
        <p:txBody>
          <a:bodyPr>
            <a:normAutofit/>
          </a:bodyPr>
          <a:lstStyle/>
          <a:p>
            <a:pPr algn="just">
              <a:lnSpc>
                <a:spcPct val="150000"/>
              </a:lnSpc>
            </a:pPr>
            <a:r>
              <a:rPr lang="en-GB" sz="1600" dirty="0" smtClean="0">
                <a:latin typeface="Century" pitchFamily="18" charset="0"/>
                <a:cs typeface="Arial" pitchFamily="34" charset="0"/>
              </a:rPr>
              <a:t>Types </a:t>
            </a:r>
            <a:r>
              <a:rPr lang="en-GB" sz="1600" dirty="0">
                <a:latin typeface="Century" pitchFamily="18" charset="0"/>
                <a:cs typeface="Arial" pitchFamily="34" charset="0"/>
              </a:rPr>
              <a:t>of </a:t>
            </a:r>
            <a:r>
              <a:rPr lang="en-GB" sz="1600" dirty="0" smtClean="0">
                <a:latin typeface="Century" pitchFamily="18" charset="0"/>
                <a:cs typeface="Arial" pitchFamily="34" charset="0"/>
              </a:rPr>
              <a:t>stakeholders</a:t>
            </a:r>
            <a:r>
              <a:rPr lang="en-GB" sz="1600" dirty="0">
                <a:latin typeface="Century" pitchFamily="18" charset="0"/>
                <a:cs typeface="Arial" pitchFamily="34" charset="0"/>
              </a:rPr>
              <a:t> </a:t>
            </a:r>
            <a:r>
              <a:rPr lang="en-GB" sz="1600" dirty="0" smtClean="0">
                <a:latin typeface="Century" pitchFamily="18" charset="0"/>
                <a:cs typeface="Arial" pitchFamily="34" charset="0"/>
              </a:rPr>
              <a:t>- </a:t>
            </a:r>
            <a:r>
              <a:rPr lang="en-GB" sz="1600" dirty="0">
                <a:latin typeface="Century" pitchFamily="18" charset="0"/>
                <a:cs typeface="Arial" pitchFamily="34" charset="0"/>
              </a:rPr>
              <a:t>Primary and Secondary </a:t>
            </a:r>
            <a:endParaRPr lang="en-GB" sz="1600" dirty="0" smtClean="0">
              <a:latin typeface="Century" pitchFamily="18" charset="0"/>
              <a:cs typeface="Arial" pitchFamily="34" charset="0"/>
            </a:endParaRPr>
          </a:p>
          <a:p>
            <a:pPr algn="just">
              <a:lnSpc>
                <a:spcPct val="150000"/>
              </a:lnSpc>
            </a:pPr>
            <a:r>
              <a:rPr lang="en-GB" sz="1600" b="1" dirty="0">
                <a:latin typeface="Century" pitchFamily="18" charset="0"/>
                <a:cs typeface="Arial" pitchFamily="34" charset="0"/>
              </a:rPr>
              <a:t>Primary social </a:t>
            </a:r>
            <a:r>
              <a:rPr lang="en-GB" sz="1600" b="1" dirty="0" smtClean="0">
                <a:latin typeface="Century" pitchFamily="18" charset="0"/>
                <a:cs typeface="Arial" pitchFamily="34" charset="0"/>
              </a:rPr>
              <a:t>stakeholders </a:t>
            </a:r>
            <a:r>
              <a:rPr lang="en-GB" sz="1600" dirty="0" smtClean="0">
                <a:latin typeface="Century" pitchFamily="18" charset="0"/>
                <a:cs typeface="Arial" pitchFamily="34" charset="0"/>
              </a:rPr>
              <a:t>- </a:t>
            </a:r>
            <a:r>
              <a:rPr lang="en-GB" sz="1600" b="1" dirty="0">
                <a:latin typeface="Century" pitchFamily="18" charset="0"/>
                <a:cs typeface="Arial" pitchFamily="34" charset="0"/>
              </a:rPr>
              <a:t>D</a:t>
            </a:r>
            <a:r>
              <a:rPr lang="en-GB" sz="1600" b="1" dirty="0" smtClean="0">
                <a:latin typeface="Century" pitchFamily="18" charset="0"/>
                <a:cs typeface="Arial" pitchFamily="34" charset="0"/>
              </a:rPr>
              <a:t>irect </a:t>
            </a:r>
            <a:r>
              <a:rPr lang="en-GB" sz="1600" b="1" dirty="0">
                <a:latin typeface="Century" pitchFamily="18" charset="0"/>
                <a:cs typeface="Arial" pitchFamily="34" charset="0"/>
              </a:rPr>
              <a:t>stake in the organisation </a:t>
            </a:r>
            <a:r>
              <a:rPr lang="en-GB" sz="1600" dirty="0">
                <a:latin typeface="Century" pitchFamily="18" charset="0"/>
                <a:cs typeface="Arial" pitchFamily="34" charset="0"/>
              </a:rPr>
              <a:t>and its success, and therefore are influential</a:t>
            </a:r>
            <a:r>
              <a:rPr lang="en-GB" sz="1600" dirty="0" smtClean="0">
                <a:latin typeface="Century" pitchFamily="18" charset="0"/>
                <a:cs typeface="Arial" pitchFamily="34" charset="0"/>
              </a:rPr>
              <a:t>.</a:t>
            </a:r>
          </a:p>
          <a:p>
            <a:pPr marL="0" indent="0" algn="just">
              <a:lnSpc>
                <a:spcPct val="150000"/>
              </a:lnSpc>
              <a:buNone/>
            </a:pPr>
            <a:r>
              <a:rPr lang="en-GB" sz="1600" b="1" i="1" dirty="0" smtClean="0">
                <a:latin typeface="Century" pitchFamily="18" charset="0"/>
                <a:cs typeface="Arial" pitchFamily="34" charset="0"/>
              </a:rPr>
              <a:t>	Example</a:t>
            </a:r>
            <a:r>
              <a:rPr lang="en-GB" sz="1600" b="1" i="1" dirty="0">
                <a:latin typeface="Century" pitchFamily="18" charset="0"/>
                <a:cs typeface="Arial" pitchFamily="34" charset="0"/>
              </a:rPr>
              <a:t>: </a:t>
            </a:r>
            <a:r>
              <a:rPr lang="en-GB" sz="1600" dirty="0">
                <a:latin typeface="Century" pitchFamily="18" charset="0"/>
                <a:cs typeface="Arial" pitchFamily="34" charset="0"/>
              </a:rPr>
              <a:t>Shareholders and investors, employees and managers, customers, </a:t>
            </a:r>
            <a:r>
              <a:rPr lang="en-GB" sz="1600" dirty="0" smtClean="0">
                <a:latin typeface="Century" pitchFamily="18" charset="0"/>
                <a:cs typeface="Arial" pitchFamily="34" charset="0"/>
              </a:rPr>
              <a:t>	local </a:t>
            </a:r>
            <a:r>
              <a:rPr lang="en-GB" sz="1600" dirty="0">
                <a:latin typeface="Century" pitchFamily="18" charset="0"/>
                <a:cs typeface="Arial" pitchFamily="34" charset="0"/>
              </a:rPr>
              <a:t>communities, </a:t>
            </a:r>
            <a:r>
              <a:rPr lang="en-GB" sz="1600" dirty="0" smtClean="0">
                <a:latin typeface="Century" pitchFamily="18" charset="0"/>
                <a:cs typeface="Arial" pitchFamily="34" charset="0"/>
              </a:rPr>
              <a:t>suppliers.</a:t>
            </a:r>
          </a:p>
          <a:p>
            <a:pPr algn="just">
              <a:lnSpc>
                <a:spcPct val="150000"/>
              </a:lnSpc>
            </a:pPr>
            <a:r>
              <a:rPr lang="en-GB" sz="1600" b="1" dirty="0">
                <a:latin typeface="Century" pitchFamily="18" charset="0"/>
                <a:cs typeface="Arial" pitchFamily="34" charset="0"/>
              </a:rPr>
              <a:t>Secondary social stakeholders </a:t>
            </a:r>
            <a:r>
              <a:rPr lang="en-GB" sz="1600" dirty="0" smtClean="0">
                <a:latin typeface="Century" pitchFamily="18" charset="0"/>
                <a:cs typeface="Arial" pitchFamily="34" charset="0"/>
              </a:rPr>
              <a:t>- May </a:t>
            </a:r>
            <a:r>
              <a:rPr lang="en-GB" sz="1600" dirty="0">
                <a:latin typeface="Century" pitchFamily="18" charset="0"/>
                <a:cs typeface="Arial" pitchFamily="34" charset="0"/>
              </a:rPr>
              <a:t>be extremely </a:t>
            </a:r>
            <a:r>
              <a:rPr lang="en-GB" sz="1600" dirty="0" smtClean="0">
                <a:latin typeface="Century" pitchFamily="18" charset="0"/>
                <a:cs typeface="Arial" pitchFamily="34" charset="0"/>
              </a:rPr>
              <a:t>influential </a:t>
            </a:r>
            <a:r>
              <a:rPr lang="en-GB" sz="1600" dirty="0">
                <a:latin typeface="Century" pitchFamily="18" charset="0"/>
                <a:cs typeface="Arial" pitchFamily="34" charset="0"/>
              </a:rPr>
              <a:t>in affecting </a:t>
            </a:r>
            <a:r>
              <a:rPr lang="en-GB" sz="1600" dirty="0" smtClean="0">
                <a:latin typeface="Century" pitchFamily="18" charset="0"/>
                <a:cs typeface="Arial" pitchFamily="34" charset="0"/>
              </a:rPr>
              <a:t>reputation/ </a:t>
            </a:r>
            <a:r>
              <a:rPr lang="en-GB" sz="1600" dirty="0">
                <a:latin typeface="Century" pitchFamily="18" charset="0"/>
                <a:cs typeface="Arial" pitchFamily="34" charset="0"/>
              </a:rPr>
              <a:t>public standing, </a:t>
            </a:r>
            <a:r>
              <a:rPr lang="en-GB" sz="1600" b="1" dirty="0" smtClean="0">
                <a:latin typeface="Century" pitchFamily="18" charset="0"/>
                <a:cs typeface="Arial" pitchFamily="34" charset="0"/>
              </a:rPr>
              <a:t>stake </a:t>
            </a:r>
            <a:r>
              <a:rPr lang="en-GB" sz="1600" b="1" dirty="0">
                <a:latin typeface="Century" pitchFamily="18" charset="0"/>
                <a:cs typeface="Arial" pitchFamily="34" charset="0"/>
              </a:rPr>
              <a:t>in the organisation is more </a:t>
            </a:r>
            <a:r>
              <a:rPr lang="en-GB" sz="1600" b="1" dirty="0" smtClean="0">
                <a:latin typeface="Century" pitchFamily="18" charset="0"/>
                <a:cs typeface="Arial" pitchFamily="34" charset="0"/>
              </a:rPr>
              <a:t>representational</a:t>
            </a:r>
            <a:r>
              <a:rPr lang="en-GB" sz="1600" dirty="0" smtClean="0">
                <a:latin typeface="Century" pitchFamily="18" charset="0"/>
                <a:cs typeface="Arial" pitchFamily="34" charset="0"/>
              </a:rPr>
              <a:t>. </a:t>
            </a:r>
            <a:endParaRPr lang="en-IN" sz="1600" dirty="0">
              <a:latin typeface="Century" pitchFamily="18" charset="0"/>
              <a:cs typeface="Arial" pitchFamily="34" charset="0"/>
            </a:endParaRPr>
          </a:p>
          <a:p>
            <a:pPr marL="0" indent="0" algn="just">
              <a:lnSpc>
                <a:spcPct val="150000"/>
              </a:lnSpc>
              <a:buNone/>
            </a:pPr>
            <a:r>
              <a:rPr lang="en-GB" sz="1600" b="1" i="1" dirty="0" smtClean="0">
                <a:latin typeface="Century" pitchFamily="18" charset="0"/>
                <a:cs typeface="Arial" pitchFamily="34" charset="0"/>
              </a:rPr>
              <a:t>	Example</a:t>
            </a:r>
            <a:r>
              <a:rPr lang="en-GB" sz="1600" b="1" i="1" dirty="0">
                <a:latin typeface="Century" pitchFamily="18" charset="0"/>
                <a:cs typeface="Arial" pitchFamily="34" charset="0"/>
              </a:rPr>
              <a:t>: </a:t>
            </a:r>
            <a:r>
              <a:rPr lang="en-GB" sz="1600" dirty="0">
                <a:latin typeface="Century" pitchFamily="18" charset="0"/>
                <a:cs typeface="Arial" pitchFamily="34" charset="0"/>
              </a:rPr>
              <a:t>Government and regulators, civic institutions, social pressure </a:t>
            </a:r>
            <a:r>
              <a:rPr lang="en-GB" sz="1600" dirty="0" smtClean="0">
                <a:latin typeface="Century" pitchFamily="18" charset="0"/>
                <a:cs typeface="Arial" pitchFamily="34" charset="0"/>
              </a:rPr>
              <a:t>	groups</a:t>
            </a:r>
            <a:r>
              <a:rPr lang="en-GB" sz="1600" dirty="0">
                <a:latin typeface="Century" pitchFamily="18" charset="0"/>
                <a:cs typeface="Arial" pitchFamily="34" charset="0"/>
              </a:rPr>
              <a:t>, media and academic commentators, trade bodies, competitors.</a:t>
            </a:r>
            <a:endParaRPr lang="en-IN" sz="1600" dirty="0">
              <a:latin typeface="Century" pitchFamily="18" charset="0"/>
              <a:cs typeface="Arial" pitchFamily="34" charset="0"/>
            </a:endParaRPr>
          </a:p>
          <a:p>
            <a:pPr algn="just">
              <a:lnSpc>
                <a:spcPct val="150000"/>
              </a:lnSpc>
            </a:pPr>
            <a:endParaRPr lang="en-US"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30853775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sz="2000" b="1" dirty="0" smtClean="0">
                <a:latin typeface="Century" pitchFamily="18" charset="0"/>
                <a:cs typeface="Arial" pitchFamily="34" charset="0"/>
              </a:rPr>
              <a:t>TYPOLOGY OF STAKEHOLDERS  AND THEIR INFLUENCE</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457200" y="1295400"/>
            <a:ext cx="8229600" cy="4525963"/>
          </a:xfrm>
        </p:spPr>
        <p:txBody>
          <a:bodyPr>
            <a:normAutofit fontScale="92500" lnSpcReduction="20000"/>
          </a:bodyPr>
          <a:lstStyle/>
          <a:p>
            <a:pPr marL="0" indent="0">
              <a:lnSpc>
                <a:spcPct val="150000"/>
              </a:lnSpc>
              <a:buNone/>
            </a:pPr>
            <a:r>
              <a:rPr lang="en-US" sz="1600" b="1" dirty="0">
                <a:solidFill>
                  <a:srgbClr val="FF0000"/>
                </a:solidFill>
                <a:latin typeface="Century" pitchFamily="18" charset="0"/>
                <a:cs typeface="Arial" pitchFamily="34" charset="0"/>
              </a:rPr>
              <a:t>Latent Stakeholders</a:t>
            </a:r>
          </a:p>
          <a:p>
            <a:pPr marL="0" indent="0">
              <a:lnSpc>
                <a:spcPct val="150000"/>
              </a:lnSpc>
              <a:buNone/>
            </a:pPr>
            <a:r>
              <a:rPr lang="en-US" sz="1600" b="1" dirty="0">
                <a:latin typeface="Century" pitchFamily="18" charset="0"/>
                <a:cs typeface="Arial" pitchFamily="34" charset="0"/>
              </a:rPr>
              <a:t>Dormant </a:t>
            </a:r>
            <a:r>
              <a:rPr lang="en-US" sz="1600" dirty="0">
                <a:latin typeface="Century" pitchFamily="18" charset="0"/>
                <a:cs typeface="Arial" pitchFamily="34" charset="0"/>
              </a:rPr>
              <a:t>- A fired or laid off employee speaking out against the firm </a:t>
            </a:r>
          </a:p>
          <a:p>
            <a:pPr marL="0" indent="0">
              <a:lnSpc>
                <a:spcPct val="150000"/>
              </a:lnSpc>
              <a:buNone/>
            </a:pPr>
            <a:r>
              <a:rPr lang="en-US" sz="1600" b="1" dirty="0">
                <a:latin typeface="Century" pitchFamily="18" charset="0"/>
                <a:cs typeface="Arial" pitchFamily="34" charset="0"/>
              </a:rPr>
              <a:t>Discretionary</a:t>
            </a:r>
            <a:r>
              <a:rPr lang="en-US" sz="1600" dirty="0">
                <a:latin typeface="Century" pitchFamily="18" charset="0"/>
                <a:cs typeface="Arial" pitchFamily="34" charset="0"/>
              </a:rPr>
              <a:t> - Recipients of discretionary corporate social responsibility.</a:t>
            </a:r>
          </a:p>
          <a:p>
            <a:pPr marL="0" indent="0">
              <a:lnSpc>
                <a:spcPct val="150000"/>
              </a:lnSpc>
              <a:buNone/>
            </a:pPr>
            <a:r>
              <a:rPr lang="en-US" sz="1600" b="1" dirty="0">
                <a:latin typeface="Century" pitchFamily="18" charset="0"/>
                <a:cs typeface="Arial" pitchFamily="34" charset="0"/>
              </a:rPr>
              <a:t>Demanding</a:t>
            </a:r>
            <a:r>
              <a:rPr lang="en-US" sz="1600" dirty="0">
                <a:latin typeface="Century" pitchFamily="18" charset="0"/>
                <a:cs typeface="Arial" pitchFamily="34" charset="0"/>
              </a:rPr>
              <a:t> - Lone picketer opposing actions of firm. </a:t>
            </a:r>
            <a:endParaRPr lang="en-US" sz="1600" dirty="0" smtClean="0">
              <a:latin typeface="Century" pitchFamily="18" charset="0"/>
              <a:cs typeface="Arial" pitchFamily="34" charset="0"/>
            </a:endParaRPr>
          </a:p>
          <a:p>
            <a:pPr marL="0" indent="0">
              <a:lnSpc>
                <a:spcPct val="150000"/>
              </a:lnSpc>
              <a:buNone/>
            </a:pPr>
            <a:endParaRPr lang="en-US" sz="1600" dirty="0">
              <a:latin typeface="Century" pitchFamily="18" charset="0"/>
              <a:cs typeface="Arial" pitchFamily="34" charset="0"/>
            </a:endParaRPr>
          </a:p>
          <a:p>
            <a:pPr marL="0" indent="0">
              <a:lnSpc>
                <a:spcPct val="150000"/>
              </a:lnSpc>
              <a:buNone/>
            </a:pPr>
            <a:r>
              <a:rPr lang="en-US" sz="1600" b="1" dirty="0" smtClean="0">
                <a:solidFill>
                  <a:srgbClr val="FF0000"/>
                </a:solidFill>
                <a:latin typeface="Century" pitchFamily="18" charset="0"/>
                <a:cs typeface="Arial" pitchFamily="34" charset="0"/>
              </a:rPr>
              <a:t>Expectant </a:t>
            </a:r>
            <a:r>
              <a:rPr lang="en-US" sz="1600" b="1" dirty="0">
                <a:solidFill>
                  <a:srgbClr val="FF0000"/>
                </a:solidFill>
                <a:latin typeface="Century" pitchFamily="18" charset="0"/>
                <a:cs typeface="Arial" pitchFamily="34" charset="0"/>
              </a:rPr>
              <a:t>Stakeholders </a:t>
            </a:r>
          </a:p>
          <a:p>
            <a:pPr marL="0" indent="0">
              <a:lnSpc>
                <a:spcPct val="150000"/>
              </a:lnSpc>
              <a:buNone/>
            </a:pPr>
            <a:r>
              <a:rPr lang="en-US" sz="1600" b="1" dirty="0">
                <a:latin typeface="Century" pitchFamily="18" charset="0"/>
                <a:cs typeface="Arial" pitchFamily="34" charset="0"/>
              </a:rPr>
              <a:t>Dominant </a:t>
            </a:r>
            <a:r>
              <a:rPr lang="en-US" sz="1600" dirty="0">
                <a:latin typeface="Century" pitchFamily="18" charset="0"/>
                <a:cs typeface="Arial" pitchFamily="34" charset="0"/>
              </a:rPr>
              <a:t>- Shareholders and creditors who expect to receive management’s attention.</a:t>
            </a:r>
          </a:p>
          <a:p>
            <a:pPr marL="0" indent="0">
              <a:lnSpc>
                <a:spcPct val="150000"/>
              </a:lnSpc>
              <a:buNone/>
            </a:pPr>
            <a:r>
              <a:rPr lang="en-US" sz="1600" b="1" dirty="0">
                <a:latin typeface="Century" pitchFamily="18" charset="0"/>
                <a:cs typeface="Arial" pitchFamily="34" charset="0"/>
              </a:rPr>
              <a:t>Dangerous</a:t>
            </a:r>
            <a:r>
              <a:rPr lang="en-US" sz="1600" dirty="0">
                <a:latin typeface="Century" pitchFamily="18" charset="0"/>
                <a:cs typeface="Arial" pitchFamily="34" charset="0"/>
              </a:rPr>
              <a:t> - Employees involved in wildcat strikes or sabotage</a:t>
            </a:r>
          </a:p>
          <a:p>
            <a:pPr marL="0" indent="0">
              <a:lnSpc>
                <a:spcPct val="150000"/>
              </a:lnSpc>
              <a:buNone/>
            </a:pPr>
            <a:r>
              <a:rPr lang="en-US" sz="1600" b="1" dirty="0">
                <a:latin typeface="Century" pitchFamily="18" charset="0"/>
                <a:cs typeface="Arial" pitchFamily="34" charset="0"/>
              </a:rPr>
              <a:t>Dependent</a:t>
            </a:r>
            <a:r>
              <a:rPr lang="en-US" sz="1600" dirty="0">
                <a:latin typeface="Century" pitchFamily="18" charset="0"/>
                <a:cs typeface="Arial" pitchFamily="34" charset="0"/>
              </a:rPr>
              <a:t> - Local residents or the environment dependent on a dominant stakeholder, </a:t>
            </a:r>
          </a:p>
          <a:p>
            <a:pPr marL="0" indent="0">
              <a:lnSpc>
                <a:spcPct val="150000"/>
              </a:lnSpc>
              <a:buNone/>
            </a:pPr>
            <a:r>
              <a:rPr lang="en-US" sz="1600" dirty="0">
                <a:latin typeface="Century" pitchFamily="18" charset="0"/>
                <a:cs typeface="Arial" pitchFamily="34" charset="0"/>
              </a:rPr>
              <a:t>often the government.</a:t>
            </a:r>
          </a:p>
          <a:p>
            <a:pPr marL="0" indent="0">
              <a:lnSpc>
                <a:spcPct val="150000"/>
              </a:lnSpc>
              <a:buNone/>
            </a:pPr>
            <a:endParaRPr lang="en-US" sz="1600" dirty="0">
              <a:latin typeface="Century" pitchFamily="18" charset="0"/>
              <a:cs typeface="Arial" pitchFamily="34" charset="0"/>
            </a:endParaRPr>
          </a:p>
          <a:p>
            <a:pPr marL="0" indent="0">
              <a:lnSpc>
                <a:spcPct val="150000"/>
              </a:lnSpc>
              <a:buNone/>
            </a:pPr>
            <a:r>
              <a:rPr lang="en-US" sz="1600" b="1" dirty="0">
                <a:solidFill>
                  <a:srgbClr val="FF0000"/>
                </a:solidFill>
                <a:latin typeface="Century" pitchFamily="18" charset="0"/>
                <a:cs typeface="Arial" pitchFamily="34" charset="0"/>
              </a:rPr>
              <a:t>Definitive</a:t>
            </a:r>
          </a:p>
          <a:p>
            <a:pPr marL="0" indent="0">
              <a:lnSpc>
                <a:spcPct val="150000"/>
              </a:lnSpc>
              <a:buNone/>
            </a:pPr>
            <a:r>
              <a:rPr lang="en-US" sz="1600" b="1" dirty="0">
                <a:latin typeface="Century" pitchFamily="18" charset="0"/>
                <a:cs typeface="Arial" pitchFamily="34" charset="0"/>
              </a:rPr>
              <a:t>Definitive</a:t>
            </a:r>
            <a:r>
              <a:rPr lang="en-US" sz="1600" dirty="0">
                <a:latin typeface="Century" pitchFamily="18" charset="0"/>
                <a:cs typeface="Arial" pitchFamily="34" charset="0"/>
              </a:rPr>
              <a:t> - Shareholders voting to replace management.</a:t>
            </a:r>
            <a:endParaRPr lang="en-US" sz="1600" dirty="0" smtClean="0">
              <a:latin typeface="Century" pitchFamily="18" charset="0"/>
              <a:cs typeface="Arial" pitchFamily="34" charset="0"/>
            </a:endParaRPr>
          </a:p>
          <a:p>
            <a:pPr marL="0" indent="0">
              <a:lnSpc>
                <a:spcPct val="150000"/>
              </a:lnSpc>
              <a:buNone/>
            </a:pPr>
            <a:endParaRPr lang="en-US" sz="1600" dirty="0">
              <a:latin typeface="Century" pitchFamily="18" charset="0"/>
              <a:cs typeface="Arial" pitchFamily="34" charset="0"/>
            </a:endParaRPr>
          </a:p>
          <a:p>
            <a:pPr marL="0" indent="0">
              <a:lnSpc>
                <a:spcPct val="150000"/>
              </a:lnSpc>
              <a:buNone/>
            </a:pPr>
            <a:endParaRPr lang="en-US" sz="1600" dirty="0">
              <a:latin typeface="Century" pitchFamily="18" charset="0"/>
              <a:cs typeface="Arial" pitchFamily="34" charset="0"/>
            </a:endParaRPr>
          </a:p>
          <a:p>
            <a:pPr marL="0" indent="0">
              <a:lnSpc>
                <a:spcPct val="150000"/>
              </a:lnSpc>
              <a:buNone/>
            </a:pPr>
            <a:endParaRPr lang="en-US"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5143762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05-DIVIDER-(image)-PAGE.jpg"/>
          <p:cNvPicPr>
            <a:picLocks noChangeAspect="1"/>
          </p:cNvPicPr>
          <p:nvPr/>
        </p:nvPicPr>
        <p:blipFill>
          <a:blip r:embed="rId4" cstate="print"/>
          <a:stretch>
            <a:fillRect/>
          </a:stretch>
        </p:blipFill>
        <p:spPr>
          <a:xfrm>
            <a:off x="0" y="0"/>
            <a:ext cx="9144000" cy="6858000"/>
          </a:xfrm>
          <a:prstGeom prst="rect">
            <a:avLst/>
          </a:prstGeom>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762000"/>
            <a:ext cx="4191000" cy="28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3590330"/>
            <a:ext cx="7999306" cy="2308324"/>
          </a:xfrm>
          <a:prstGeom prst="rect">
            <a:avLst/>
          </a:prstGeom>
          <a:noFill/>
        </p:spPr>
        <p:txBody>
          <a:bodyPr wrap="none" rtlCol="0">
            <a:spAutoFit/>
          </a:bodyPr>
          <a:lstStyle/>
          <a:p>
            <a:pPr marL="285750" indent="-285750">
              <a:buFont typeface="Arial" pitchFamily="34" charset="0"/>
              <a:buChar char="•"/>
            </a:pPr>
            <a:r>
              <a:rPr lang="en-US" sz="1600" b="1" dirty="0" smtClean="0">
                <a:solidFill>
                  <a:prstClr val="black"/>
                </a:solidFill>
                <a:latin typeface="Century" pitchFamily="18" charset="0"/>
              </a:rPr>
              <a:t>Latent </a:t>
            </a:r>
            <a:r>
              <a:rPr lang="en-US" sz="1600" b="1" dirty="0">
                <a:solidFill>
                  <a:prstClr val="black"/>
                </a:solidFill>
                <a:latin typeface="Century" pitchFamily="18" charset="0"/>
              </a:rPr>
              <a:t>or low salience </a:t>
            </a:r>
            <a:r>
              <a:rPr lang="en-US" sz="1600" dirty="0">
                <a:solidFill>
                  <a:prstClr val="black"/>
                </a:solidFill>
                <a:latin typeface="Century" pitchFamily="18" charset="0"/>
              </a:rPr>
              <a:t>(Areas 1, 2, and 3</a:t>
            </a:r>
            <a:r>
              <a:rPr lang="en-US" sz="1600" dirty="0" smtClean="0">
                <a:solidFill>
                  <a:prstClr val="black"/>
                </a:solidFill>
                <a:latin typeface="Century" pitchFamily="18" charset="0"/>
              </a:rPr>
              <a:t>) </a:t>
            </a:r>
          </a:p>
          <a:p>
            <a:pPr marL="285750" indent="-285750">
              <a:buFont typeface="Arial" pitchFamily="34" charset="0"/>
              <a:buChar char="•"/>
            </a:pPr>
            <a:r>
              <a:rPr lang="en-US" sz="1600" b="1" dirty="0" smtClean="0">
                <a:solidFill>
                  <a:prstClr val="black"/>
                </a:solidFill>
                <a:latin typeface="Century" pitchFamily="18" charset="0"/>
              </a:rPr>
              <a:t>Expectant </a:t>
            </a:r>
            <a:r>
              <a:rPr lang="en-US" sz="1600" b="1" dirty="0">
                <a:solidFill>
                  <a:prstClr val="black"/>
                </a:solidFill>
                <a:latin typeface="Century" pitchFamily="18" charset="0"/>
              </a:rPr>
              <a:t>or moderately salient </a:t>
            </a:r>
            <a:r>
              <a:rPr lang="en-US" sz="1600" dirty="0" smtClean="0">
                <a:solidFill>
                  <a:prstClr val="black"/>
                </a:solidFill>
                <a:latin typeface="Century" pitchFamily="18" charset="0"/>
              </a:rPr>
              <a:t>(</a:t>
            </a:r>
            <a:r>
              <a:rPr lang="en-US" sz="1600" dirty="0">
                <a:solidFill>
                  <a:prstClr val="black"/>
                </a:solidFill>
                <a:latin typeface="Century" pitchFamily="18" charset="0"/>
              </a:rPr>
              <a:t>Areas 4, 5, and 6</a:t>
            </a:r>
            <a:r>
              <a:rPr lang="en-US" sz="1600" dirty="0" smtClean="0">
                <a:solidFill>
                  <a:prstClr val="black"/>
                </a:solidFill>
                <a:latin typeface="Century" pitchFamily="18" charset="0"/>
              </a:rPr>
              <a:t>)  </a:t>
            </a:r>
          </a:p>
          <a:p>
            <a:pPr marL="285750" indent="-285750">
              <a:buFont typeface="Arial" pitchFamily="34" charset="0"/>
              <a:buChar char="•"/>
            </a:pPr>
            <a:r>
              <a:rPr lang="en-US" sz="1600" b="1" dirty="0">
                <a:solidFill>
                  <a:prstClr val="black"/>
                </a:solidFill>
                <a:latin typeface="Century" pitchFamily="18" charset="0"/>
              </a:rPr>
              <a:t>D</a:t>
            </a:r>
            <a:r>
              <a:rPr lang="en-US" sz="1600" b="1" dirty="0" smtClean="0">
                <a:solidFill>
                  <a:prstClr val="black"/>
                </a:solidFill>
                <a:latin typeface="Century" pitchFamily="18" charset="0"/>
              </a:rPr>
              <a:t>efinitive </a:t>
            </a:r>
            <a:r>
              <a:rPr lang="en-US" sz="1600" b="1" dirty="0">
                <a:solidFill>
                  <a:prstClr val="black"/>
                </a:solidFill>
                <a:latin typeface="Century" pitchFamily="18" charset="0"/>
              </a:rPr>
              <a:t>or highly </a:t>
            </a:r>
            <a:r>
              <a:rPr lang="en-US" sz="1600" b="1" dirty="0" smtClean="0">
                <a:solidFill>
                  <a:prstClr val="black"/>
                </a:solidFill>
                <a:latin typeface="Century" pitchFamily="18" charset="0"/>
              </a:rPr>
              <a:t>salient </a:t>
            </a:r>
            <a:r>
              <a:rPr lang="en-US" sz="1600" dirty="0">
                <a:solidFill>
                  <a:prstClr val="black"/>
                </a:solidFill>
                <a:latin typeface="Century" pitchFamily="18" charset="0"/>
              </a:rPr>
              <a:t>(Area 7). </a:t>
            </a:r>
            <a:endParaRPr lang="en-US" sz="1600" dirty="0" smtClean="0">
              <a:solidFill>
                <a:prstClr val="black"/>
              </a:solidFill>
              <a:latin typeface="Century" pitchFamily="18" charset="0"/>
            </a:endParaRPr>
          </a:p>
          <a:p>
            <a:pPr marL="285750" indent="-285750">
              <a:buFont typeface="Arial" pitchFamily="34" charset="0"/>
              <a:buChar char="•"/>
            </a:pPr>
            <a:r>
              <a:rPr lang="en-US" sz="1600" b="1" dirty="0" smtClean="0">
                <a:solidFill>
                  <a:prstClr val="black"/>
                </a:solidFill>
                <a:latin typeface="Century" pitchFamily="18" charset="0"/>
              </a:rPr>
              <a:t>Non </a:t>
            </a:r>
            <a:r>
              <a:rPr lang="en-US" sz="1600" b="1" dirty="0">
                <a:solidFill>
                  <a:prstClr val="black"/>
                </a:solidFill>
                <a:latin typeface="Century" pitchFamily="18" charset="0"/>
              </a:rPr>
              <a:t>stakeholders </a:t>
            </a:r>
            <a:r>
              <a:rPr lang="en-US" sz="1600" dirty="0">
                <a:solidFill>
                  <a:prstClr val="black"/>
                </a:solidFill>
                <a:latin typeface="Century" pitchFamily="18" charset="0"/>
              </a:rPr>
              <a:t>(Area 8). </a:t>
            </a:r>
            <a:endParaRPr lang="en-US" sz="1600" dirty="0" smtClean="0">
              <a:solidFill>
                <a:prstClr val="black"/>
              </a:solidFill>
              <a:latin typeface="Century" pitchFamily="18" charset="0"/>
            </a:endParaRPr>
          </a:p>
          <a:p>
            <a:endParaRPr lang="en-US" sz="1600" dirty="0" smtClean="0">
              <a:solidFill>
                <a:prstClr val="black"/>
              </a:solidFill>
              <a:latin typeface="Century" pitchFamily="18" charset="0"/>
            </a:endParaRPr>
          </a:p>
          <a:p>
            <a:pPr marL="285750" indent="-285750">
              <a:buFont typeface="Arial" pitchFamily="34" charset="0"/>
              <a:buChar char="•"/>
            </a:pPr>
            <a:r>
              <a:rPr lang="en-US" sz="1600" b="1" dirty="0" smtClean="0">
                <a:solidFill>
                  <a:prstClr val="black"/>
                </a:solidFill>
                <a:latin typeface="Century" pitchFamily="18" charset="0"/>
              </a:rPr>
              <a:t>Dormant </a:t>
            </a:r>
            <a:r>
              <a:rPr lang="en-US" sz="1600" b="1" dirty="0">
                <a:solidFill>
                  <a:prstClr val="black"/>
                </a:solidFill>
                <a:latin typeface="Century" pitchFamily="18" charset="0"/>
              </a:rPr>
              <a:t>stakeholders </a:t>
            </a:r>
            <a:r>
              <a:rPr lang="en-US" sz="1600" dirty="0">
                <a:solidFill>
                  <a:prstClr val="black"/>
                </a:solidFill>
                <a:latin typeface="Century" pitchFamily="18" charset="0"/>
              </a:rPr>
              <a:t>possess </a:t>
            </a:r>
            <a:r>
              <a:rPr lang="en-US" sz="1600" dirty="0" smtClean="0">
                <a:solidFill>
                  <a:prstClr val="black"/>
                </a:solidFill>
                <a:latin typeface="Century" pitchFamily="18" charset="0"/>
              </a:rPr>
              <a:t> </a:t>
            </a:r>
            <a:r>
              <a:rPr lang="en-US" sz="1600" dirty="0">
                <a:solidFill>
                  <a:prstClr val="black"/>
                </a:solidFill>
                <a:latin typeface="Century" pitchFamily="18" charset="0"/>
              </a:rPr>
              <a:t>power </a:t>
            </a:r>
            <a:r>
              <a:rPr lang="en-US" sz="1600" dirty="0" smtClean="0">
                <a:solidFill>
                  <a:prstClr val="black"/>
                </a:solidFill>
                <a:latin typeface="Century" pitchFamily="18" charset="0"/>
              </a:rPr>
              <a:t> </a:t>
            </a:r>
            <a:r>
              <a:rPr lang="en-US" sz="1600" dirty="0">
                <a:solidFill>
                  <a:prstClr val="black"/>
                </a:solidFill>
                <a:latin typeface="Century" pitchFamily="18" charset="0"/>
              </a:rPr>
              <a:t>but </a:t>
            </a:r>
            <a:r>
              <a:rPr lang="en-US" sz="1600" dirty="0" smtClean="0">
                <a:solidFill>
                  <a:prstClr val="black"/>
                </a:solidFill>
                <a:latin typeface="Century" pitchFamily="18" charset="0"/>
              </a:rPr>
              <a:t>lack </a:t>
            </a:r>
            <a:r>
              <a:rPr lang="en-US" sz="1600" dirty="0">
                <a:solidFill>
                  <a:prstClr val="black"/>
                </a:solidFill>
                <a:latin typeface="Century" pitchFamily="18" charset="0"/>
              </a:rPr>
              <a:t>a legitimate or an urgent </a:t>
            </a:r>
            <a:r>
              <a:rPr lang="en-US" sz="1600" dirty="0" smtClean="0">
                <a:solidFill>
                  <a:prstClr val="black"/>
                </a:solidFill>
                <a:latin typeface="Century" pitchFamily="18" charset="0"/>
              </a:rPr>
              <a:t>claim</a:t>
            </a:r>
          </a:p>
          <a:p>
            <a:pPr marL="285750" indent="-285750">
              <a:buFont typeface="Arial" pitchFamily="34" charset="0"/>
              <a:buChar char="•"/>
            </a:pPr>
            <a:r>
              <a:rPr lang="en-US" sz="1600" dirty="0" smtClean="0">
                <a:solidFill>
                  <a:prstClr val="black"/>
                </a:solidFill>
                <a:latin typeface="Century" pitchFamily="18" charset="0"/>
              </a:rPr>
              <a:t> </a:t>
            </a:r>
            <a:r>
              <a:rPr lang="en-US" sz="1600" b="1" dirty="0" smtClean="0">
                <a:solidFill>
                  <a:prstClr val="black"/>
                </a:solidFill>
                <a:latin typeface="Century" pitchFamily="18" charset="0"/>
              </a:rPr>
              <a:t>Discretionary </a:t>
            </a:r>
            <a:r>
              <a:rPr lang="en-US" sz="1600" b="1" dirty="0">
                <a:solidFill>
                  <a:prstClr val="black"/>
                </a:solidFill>
                <a:latin typeface="Century" pitchFamily="18" charset="0"/>
              </a:rPr>
              <a:t>stakeholders </a:t>
            </a:r>
            <a:r>
              <a:rPr lang="en-US" sz="1600" dirty="0">
                <a:solidFill>
                  <a:prstClr val="black"/>
                </a:solidFill>
                <a:latin typeface="Century" pitchFamily="18" charset="0"/>
              </a:rPr>
              <a:t>possess legitimacy but not power or </a:t>
            </a:r>
            <a:r>
              <a:rPr lang="en-US" sz="1600" dirty="0" smtClean="0">
                <a:solidFill>
                  <a:prstClr val="black"/>
                </a:solidFill>
                <a:latin typeface="Century" pitchFamily="18" charset="0"/>
              </a:rPr>
              <a:t>urgency</a:t>
            </a:r>
            <a:r>
              <a:rPr lang="en-US" sz="1600" dirty="0">
                <a:solidFill>
                  <a:prstClr val="black"/>
                </a:solidFill>
                <a:latin typeface="Century" pitchFamily="18" charset="0"/>
              </a:rPr>
              <a:t> </a:t>
            </a:r>
            <a:endParaRPr lang="en-US" sz="1600" dirty="0" smtClean="0">
              <a:solidFill>
                <a:prstClr val="black"/>
              </a:solidFill>
              <a:latin typeface="Century" pitchFamily="18" charset="0"/>
            </a:endParaRPr>
          </a:p>
          <a:p>
            <a:pPr marL="285750" indent="-285750">
              <a:buFont typeface="Arial" pitchFamily="34" charset="0"/>
              <a:buChar char="•"/>
            </a:pPr>
            <a:r>
              <a:rPr lang="en-US" sz="1600" b="1" dirty="0" smtClean="0">
                <a:solidFill>
                  <a:prstClr val="black"/>
                </a:solidFill>
                <a:latin typeface="Century" pitchFamily="18" charset="0"/>
              </a:rPr>
              <a:t>Demanding stakeholders  </a:t>
            </a:r>
            <a:r>
              <a:rPr lang="en-US" sz="1600" dirty="0">
                <a:solidFill>
                  <a:prstClr val="black"/>
                </a:solidFill>
                <a:latin typeface="Century" pitchFamily="18" charset="0"/>
              </a:rPr>
              <a:t>possesses the urgency attribute. As </a:t>
            </a:r>
            <a:r>
              <a:rPr lang="en-US" sz="1600" dirty="0" smtClean="0">
                <a:solidFill>
                  <a:prstClr val="black"/>
                </a:solidFill>
                <a:latin typeface="Century" pitchFamily="18" charset="0"/>
              </a:rPr>
              <a:t>they </a:t>
            </a:r>
            <a:r>
              <a:rPr lang="en-US" sz="1600" dirty="0">
                <a:solidFill>
                  <a:prstClr val="black"/>
                </a:solidFill>
                <a:latin typeface="Century" pitchFamily="18" charset="0"/>
              </a:rPr>
              <a:t>lack </a:t>
            </a:r>
            <a:r>
              <a:rPr lang="en-US" sz="1600" dirty="0" smtClean="0">
                <a:solidFill>
                  <a:prstClr val="black"/>
                </a:solidFill>
                <a:latin typeface="Century" pitchFamily="18" charset="0"/>
              </a:rPr>
              <a:t>power</a:t>
            </a:r>
          </a:p>
          <a:p>
            <a:r>
              <a:rPr lang="en-US" sz="1600" dirty="0" smtClean="0">
                <a:solidFill>
                  <a:prstClr val="black"/>
                </a:solidFill>
                <a:latin typeface="Century" pitchFamily="18" charset="0"/>
              </a:rPr>
              <a:t> </a:t>
            </a:r>
            <a:r>
              <a:rPr lang="en-US" sz="1600" dirty="0">
                <a:solidFill>
                  <a:prstClr val="black"/>
                </a:solidFill>
                <a:latin typeface="Century" pitchFamily="18" charset="0"/>
              </a:rPr>
              <a:t>and legitimacy, they are merely troublesome but not dangerous</a:t>
            </a:r>
            <a:endParaRPr lang="en-IN" sz="1600" dirty="0">
              <a:solidFill>
                <a:prstClr val="black"/>
              </a:solidFill>
              <a:latin typeface="Century" pitchFamily="18" charset="0"/>
            </a:endParaRPr>
          </a:p>
        </p:txBody>
      </p:sp>
      <p:sp>
        <p:nvSpPr>
          <p:cNvPr id="4" name="TextBox 3"/>
          <p:cNvSpPr txBox="1"/>
          <p:nvPr/>
        </p:nvSpPr>
        <p:spPr>
          <a:xfrm>
            <a:off x="937050" y="282059"/>
            <a:ext cx="7749750" cy="400110"/>
          </a:xfrm>
          <a:prstGeom prst="rect">
            <a:avLst/>
          </a:prstGeom>
          <a:noFill/>
        </p:spPr>
        <p:txBody>
          <a:bodyPr wrap="none" rtlCol="0">
            <a:spAutoFit/>
          </a:bodyPr>
          <a:lstStyle/>
          <a:p>
            <a:r>
              <a:rPr lang="en-US" sz="2000" b="1" dirty="0" smtClean="0">
                <a:solidFill>
                  <a:prstClr val="black"/>
                </a:solidFill>
                <a:latin typeface="Century" pitchFamily="18" charset="0"/>
              </a:rPr>
              <a:t>TYPOLOGY OF STAKEHOLDERS  AND THEIR INFLUENCE</a:t>
            </a:r>
            <a:endParaRPr lang="en-IN" sz="2000" b="1" dirty="0">
              <a:solidFill>
                <a:prstClr val="black"/>
              </a:solidFill>
              <a:latin typeface="Century" pitchFamily="18" charset="0"/>
            </a:endParaRPr>
          </a:p>
        </p:txBody>
      </p:sp>
    </p:spTree>
    <p:extLst>
      <p:ext uri="{BB962C8B-B14F-4D97-AF65-F5344CB8AC3E}">
        <p14:creationId xmlns:p14="http://schemas.microsoft.com/office/powerpoint/2010/main" val="4035063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DIVIDER-(image)-PAGE.jpg"/>
          <p:cNvPicPr>
            <a:picLocks noChangeAspect="1"/>
          </p:cNvPicPr>
          <p:nvPr/>
        </p:nvPicPr>
        <p:blipFill>
          <a:blip r:embed="rId2" cstate="print"/>
          <a:stretch>
            <a:fillRect/>
          </a:stretch>
        </p:blipFill>
        <p:spPr>
          <a:xfrm>
            <a:off x="114300" y="-9525"/>
            <a:ext cx="9144000" cy="6858000"/>
          </a:xfrm>
          <a:prstGeom prst="rect">
            <a:avLst/>
          </a:prstGeom>
        </p:spPr>
      </p:pic>
      <p:graphicFrame>
        <p:nvGraphicFramePr>
          <p:cNvPr id="5" name="Content Placeholder 1"/>
          <p:cNvGraphicFramePr>
            <a:graphicFrameLocks/>
          </p:cNvGraphicFramePr>
          <p:nvPr>
            <p:extLst>
              <p:ext uri="{D42A27DB-BD31-4B8C-83A1-F6EECF244321}">
                <p14:modId xmlns:p14="http://schemas.microsoft.com/office/powerpoint/2010/main" val="1378525802"/>
              </p:ext>
            </p:extLst>
          </p:nvPr>
        </p:nvGraphicFramePr>
        <p:xfrm>
          <a:off x="1447800" y="1295400"/>
          <a:ext cx="6111240" cy="4572000"/>
        </p:xfrm>
        <a:graphic>
          <a:graphicData uri="http://schemas.openxmlformats.org/drawingml/2006/table">
            <a:tbl>
              <a:tblPr firstRow="1" firstCol="1" lastRow="1" lastCol="1" bandRow="1" bandCol="1">
                <a:tableStyleId>{5940675A-B579-460E-94D1-54222C63F5DA}</a:tableStyleId>
              </a:tblPr>
              <a:tblGrid>
                <a:gridCol w="1593917"/>
                <a:gridCol w="4517323"/>
              </a:tblGrid>
              <a:tr h="498487">
                <a:tc>
                  <a:txBody>
                    <a:bodyPr/>
                    <a:lstStyle/>
                    <a:p>
                      <a:pPr algn="ctr">
                        <a:spcBef>
                          <a:spcPts val="300"/>
                        </a:spcBef>
                        <a:spcAft>
                          <a:spcPts val="300"/>
                        </a:spcAft>
                      </a:pPr>
                      <a:endParaRPr lang="en-GB" sz="1400" b="1" dirty="0" smtClean="0">
                        <a:effectLst/>
                        <a:latin typeface="Century" pitchFamily="18" charset="0"/>
                        <a:cs typeface="Arial" pitchFamily="34" charset="0"/>
                      </a:endParaRPr>
                    </a:p>
                    <a:p>
                      <a:pPr algn="ctr">
                        <a:spcBef>
                          <a:spcPts val="300"/>
                        </a:spcBef>
                        <a:spcAft>
                          <a:spcPts val="300"/>
                        </a:spcAft>
                      </a:pPr>
                      <a:r>
                        <a:rPr lang="en-GB" sz="1400" b="1" dirty="0" smtClean="0">
                          <a:effectLst/>
                          <a:latin typeface="Century" pitchFamily="18" charset="0"/>
                          <a:cs typeface="Arial" pitchFamily="34" charset="0"/>
                        </a:rPr>
                        <a:t>Business </a:t>
                      </a:r>
                      <a:r>
                        <a:rPr lang="en-GB" sz="1400" b="1" dirty="0">
                          <a:effectLst/>
                          <a:latin typeface="Century" pitchFamily="18" charset="0"/>
                          <a:cs typeface="Arial" pitchFamily="34" charset="0"/>
                        </a:rPr>
                        <a:t>Decision</a:t>
                      </a:r>
                      <a:endParaRPr lang="en-IN" sz="1400" b="1" dirty="0">
                        <a:effectLst/>
                        <a:latin typeface="Century" pitchFamily="18" charset="0"/>
                        <a:ea typeface="Times New Roman"/>
                        <a:cs typeface="Arial" pitchFamily="34" charset="0"/>
                      </a:endParaRPr>
                    </a:p>
                  </a:txBody>
                  <a:tcPr marL="68580" marR="68580" marT="0" marB="0"/>
                </a:tc>
                <a:tc>
                  <a:txBody>
                    <a:bodyPr/>
                    <a:lstStyle/>
                    <a:p>
                      <a:pPr algn="ctr">
                        <a:spcBef>
                          <a:spcPts val="300"/>
                        </a:spcBef>
                        <a:spcAft>
                          <a:spcPts val="300"/>
                        </a:spcAft>
                      </a:pPr>
                      <a:endParaRPr lang="en-GB" sz="1400" b="1" dirty="0" smtClean="0">
                        <a:effectLst/>
                        <a:latin typeface="Century" pitchFamily="18" charset="0"/>
                        <a:cs typeface="Arial" pitchFamily="34" charset="0"/>
                      </a:endParaRPr>
                    </a:p>
                    <a:p>
                      <a:pPr algn="ctr">
                        <a:spcBef>
                          <a:spcPts val="300"/>
                        </a:spcBef>
                        <a:spcAft>
                          <a:spcPts val="300"/>
                        </a:spcAft>
                      </a:pPr>
                      <a:r>
                        <a:rPr lang="en-GB" sz="1400" b="1" dirty="0" smtClean="0">
                          <a:effectLst/>
                          <a:latin typeface="Century" pitchFamily="18" charset="0"/>
                          <a:cs typeface="Arial" pitchFamily="34" charset="0"/>
                        </a:rPr>
                        <a:t>Stakeholders </a:t>
                      </a:r>
                      <a:r>
                        <a:rPr lang="en-GB" sz="1400" b="1" dirty="0">
                          <a:effectLst/>
                          <a:latin typeface="Century" pitchFamily="18" charset="0"/>
                          <a:cs typeface="Arial" pitchFamily="34" charset="0"/>
                        </a:rPr>
                        <a:t>Affected</a:t>
                      </a:r>
                      <a:endParaRPr lang="en-IN" sz="1400" b="1" dirty="0">
                        <a:effectLst/>
                        <a:latin typeface="Century" pitchFamily="18" charset="0"/>
                        <a:ea typeface="Times New Roman"/>
                        <a:cs typeface="Arial" pitchFamily="34" charset="0"/>
                      </a:endParaRPr>
                    </a:p>
                  </a:txBody>
                  <a:tcPr marL="68580" marR="68580" marT="0" marB="0"/>
                </a:tc>
              </a:tr>
              <a:tr h="3855720">
                <a:tc>
                  <a:txBody>
                    <a:bodyPr/>
                    <a:lstStyle/>
                    <a:p>
                      <a:pPr algn="just">
                        <a:spcBef>
                          <a:spcPts val="200"/>
                        </a:spcBef>
                        <a:spcAft>
                          <a:spcPts val="0"/>
                        </a:spcAft>
                      </a:pPr>
                      <a:endParaRPr lang="en-GB" sz="1400" dirty="0" smtClean="0">
                        <a:effectLst/>
                        <a:latin typeface="Century" pitchFamily="18" charset="0"/>
                        <a:cs typeface="Arial" pitchFamily="34" charset="0"/>
                      </a:endParaRPr>
                    </a:p>
                    <a:p>
                      <a:pPr algn="just">
                        <a:spcBef>
                          <a:spcPts val="200"/>
                        </a:spcBef>
                        <a:spcAft>
                          <a:spcPts val="0"/>
                        </a:spcAft>
                      </a:pPr>
                      <a:endParaRPr lang="en-GB" sz="1400" dirty="0" smtClean="0">
                        <a:effectLst/>
                        <a:latin typeface="Century" pitchFamily="18" charset="0"/>
                        <a:cs typeface="Arial" pitchFamily="34" charset="0"/>
                      </a:endParaRPr>
                    </a:p>
                    <a:p>
                      <a:pPr algn="just">
                        <a:spcBef>
                          <a:spcPts val="200"/>
                        </a:spcBef>
                        <a:spcAft>
                          <a:spcPts val="0"/>
                        </a:spcAft>
                      </a:pPr>
                      <a:r>
                        <a:rPr lang="en-GB" sz="1400" dirty="0" smtClean="0">
                          <a:effectLst/>
                          <a:latin typeface="Century" pitchFamily="18" charset="0"/>
                          <a:cs typeface="Arial" pitchFamily="34" charset="0"/>
                        </a:rPr>
                        <a:t>Relocation </a:t>
                      </a:r>
                      <a:r>
                        <a:rPr lang="en-GB" sz="1400" dirty="0">
                          <a:effectLst/>
                          <a:latin typeface="Century" pitchFamily="18" charset="0"/>
                          <a:cs typeface="Arial" pitchFamily="34" charset="0"/>
                        </a:rPr>
                        <a:t>of automobile manufacturing plant from Singur to Sanand </a:t>
                      </a:r>
                      <a:endParaRPr lang="en-IN" sz="1400" dirty="0">
                        <a:effectLst/>
                        <a:latin typeface="Century" pitchFamily="18" charset="0"/>
                        <a:ea typeface="Times New Roman"/>
                        <a:cs typeface="Arial" pitchFamily="34" charset="0"/>
                      </a:endParaRPr>
                    </a:p>
                  </a:txBody>
                  <a:tcPr marL="68580" marR="68580" marT="0" marB="0"/>
                </a:tc>
                <a:tc>
                  <a:txBody>
                    <a:bodyPr/>
                    <a:lstStyle/>
                    <a:p>
                      <a:pPr marL="342900" lvl="0" indent="-342900" algn="l">
                        <a:spcBef>
                          <a:spcPts val="200"/>
                        </a:spcBef>
                        <a:spcAft>
                          <a:spcPts val="0"/>
                        </a:spcAft>
                        <a:buSzPts val="800"/>
                        <a:buFont typeface="Wingdings"/>
                        <a:buChar char=""/>
                        <a:tabLst>
                          <a:tab pos="457200" algn="l"/>
                          <a:tab pos="274320" algn="l"/>
                        </a:tabLst>
                      </a:pPr>
                      <a:endParaRPr lang="en-GB" sz="1400" dirty="0" smtClean="0">
                        <a:effectLst/>
                        <a:latin typeface="Century" pitchFamily="18" charset="0"/>
                        <a:cs typeface="Arial" pitchFamily="34" charset="0"/>
                      </a:endParaRPr>
                    </a:p>
                    <a:p>
                      <a:pPr marL="342900" lvl="0" indent="-342900" algn="l">
                        <a:spcBef>
                          <a:spcPts val="200"/>
                        </a:spcBef>
                        <a:spcAft>
                          <a:spcPts val="0"/>
                        </a:spcAft>
                        <a:buSzPts val="800"/>
                        <a:buFont typeface="Wingdings"/>
                        <a:buChar char=""/>
                        <a:tabLst>
                          <a:tab pos="457200" algn="l"/>
                          <a:tab pos="274320" algn="l"/>
                        </a:tabLst>
                      </a:pPr>
                      <a:endParaRPr lang="en-GB" sz="1400" dirty="0" smtClean="0">
                        <a:effectLst/>
                        <a:latin typeface="Century" pitchFamily="18" charset="0"/>
                        <a:cs typeface="Arial" pitchFamily="34" charset="0"/>
                      </a:endParaRPr>
                    </a:p>
                    <a:p>
                      <a:pPr marL="342900" lvl="0" indent="-342900" algn="l">
                        <a:spcBef>
                          <a:spcPts val="200"/>
                        </a:spcBef>
                        <a:spcAft>
                          <a:spcPts val="0"/>
                        </a:spcAft>
                        <a:buSzPts val="800"/>
                        <a:buFont typeface="Wingdings"/>
                        <a:buChar char=""/>
                        <a:tabLst>
                          <a:tab pos="457200" algn="l"/>
                          <a:tab pos="274320" algn="l"/>
                        </a:tabLst>
                      </a:pPr>
                      <a:r>
                        <a:rPr lang="en-GB" sz="1400" b="1" dirty="0" smtClean="0">
                          <a:effectLst/>
                          <a:latin typeface="Century" pitchFamily="18" charset="0"/>
                          <a:cs typeface="Arial" pitchFamily="34" charset="0"/>
                        </a:rPr>
                        <a:t>Employees </a:t>
                      </a:r>
                      <a:r>
                        <a:rPr lang="en-GB" sz="1400" b="1" dirty="0">
                          <a:effectLst/>
                          <a:latin typeface="Century" pitchFamily="18" charset="0"/>
                          <a:cs typeface="Arial" pitchFamily="34" charset="0"/>
                        </a:rPr>
                        <a:t>in Sanand</a:t>
                      </a:r>
                      <a:r>
                        <a:rPr lang="en-GB" sz="1400" dirty="0">
                          <a:effectLst/>
                          <a:latin typeface="Century" pitchFamily="18" charset="0"/>
                          <a:cs typeface="Arial" pitchFamily="34" charset="0"/>
                        </a:rPr>
                        <a:t>: potential redundancies; concerns about family; housing; change in "living standards"</a:t>
                      </a:r>
                      <a:endParaRPr lang="en-IN" sz="1400" dirty="0">
                        <a:effectLst/>
                        <a:latin typeface="Century" pitchFamily="18" charset="0"/>
                        <a:cs typeface="Arial" pitchFamily="34" charset="0"/>
                      </a:endParaRPr>
                    </a:p>
                    <a:p>
                      <a:pPr marL="342900" lvl="0" indent="-342900" algn="l">
                        <a:spcBef>
                          <a:spcPts val="200"/>
                        </a:spcBef>
                        <a:spcAft>
                          <a:spcPts val="0"/>
                        </a:spcAft>
                        <a:buSzPts val="800"/>
                        <a:buFont typeface="Wingdings"/>
                        <a:buChar char=""/>
                        <a:tabLst>
                          <a:tab pos="457200" algn="l"/>
                          <a:tab pos="274320" algn="l"/>
                        </a:tabLst>
                      </a:pPr>
                      <a:r>
                        <a:rPr lang="en-GB" sz="1400" b="1" dirty="0">
                          <a:effectLst/>
                          <a:latin typeface="Century" pitchFamily="18" charset="0"/>
                          <a:cs typeface="Arial" pitchFamily="34" charset="0"/>
                        </a:rPr>
                        <a:t>New employees in Sanand</a:t>
                      </a:r>
                      <a:r>
                        <a:rPr lang="en-GB" sz="1400" dirty="0">
                          <a:effectLst/>
                          <a:latin typeface="Century" pitchFamily="18" charset="0"/>
                          <a:cs typeface="Arial" pitchFamily="34" charset="0"/>
                        </a:rPr>
                        <a:t>: job opportunities; training</a:t>
                      </a:r>
                      <a:endParaRPr lang="en-IN" sz="1400" dirty="0">
                        <a:effectLst/>
                        <a:latin typeface="Century" pitchFamily="18" charset="0"/>
                        <a:cs typeface="Arial" pitchFamily="34" charset="0"/>
                      </a:endParaRPr>
                    </a:p>
                    <a:p>
                      <a:pPr marL="342900" lvl="0" indent="-342900" algn="l">
                        <a:spcBef>
                          <a:spcPts val="200"/>
                        </a:spcBef>
                        <a:spcAft>
                          <a:spcPts val="0"/>
                        </a:spcAft>
                        <a:buSzPts val="800"/>
                        <a:buFont typeface="Wingdings"/>
                        <a:buChar char=""/>
                        <a:tabLst>
                          <a:tab pos="457200" algn="l"/>
                          <a:tab pos="274320" algn="l"/>
                        </a:tabLst>
                      </a:pPr>
                      <a:r>
                        <a:rPr lang="en-GB" sz="1400" b="1" dirty="0">
                          <a:effectLst/>
                          <a:latin typeface="Century" pitchFamily="18" charset="0"/>
                          <a:cs typeface="Arial" pitchFamily="34" charset="0"/>
                        </a:rPr>
                        <a:t>Customers</a:t>
                      </a:r>
                      <a:r>
                        <a:rPr lang="en-GB" sz="1400" dirty="0">
                          <a:effectLst/>
                          <a:latin typeface="Century" pitchFamily="18" charset="0"/>
                          <a:cs typeface="Arial" pitchFamily="34" charset="0"/>
                        </a:rPr>
                        <a:t>: impact on supply of product or service;</a:t>
                      </a:r>
                      <a:endParaRPr lang="en-IN" sz="1400" dirty="0">
                        <a:effectLst/>
                        <a:latin typeface="Century" pitchFamily="18" charset="0"/>
                        <a:cs typeface="Arial" pitchFamily="34" charset="0"/>
                      </a:endParaRPr>
                    </a:p>
                    <a:p>
                      <a:pPr marL="342900" lvl="0" indent="-342900" algn="l">
                        <a:spcBef>
                          <a:spcPts val="200"/>
                        </a:spcBef>
                        <a:spcAft>
                          <a:spcPts val="0"/>
                        </a:spcAft>
                        <a:buSzPts val="800"/>
                        <a:buFont typeface="Wingdings"/>
                        <a:buChar char=""/>
                        <a:tabLst>
                          <a:tab pos="457200" algn="l"/>
                          <a:tab pos="274320" algn="l"/>
                        </a:tabLst>
                      </a:pPr>
                      <a:r>
                        <a:rPr lang="en-GB" sz="1400" b="1" dirty="0">
                          <a:effectLst/>
                          <a:latin typeface="Century" pitchFamily="18" charset="0"/>
                          <a:cs typeface="Arial" pitchFamily="34" charset="0"/>
                        </a:rPr>
                        <a:t>Suppliers</a:t>
                      </a:r>
                      <a:r>
                        <a:rPr lang="en-GB" sz="1400" dirty="0">
                          <a:effectLst/>
                          <a:latin typeface="Century" pitchFamily="18" charset="0"/>
                          <a:cs typeface="Arial" pitchFamily="34" charset="0"/>
                        </a:rPr>
                        <a:t>: impact on supply costs; loss of trade for Mumbai -based suppliers</a:t>
                      </a:r>
                      <a:endParaRPr lang="en-IN" sz="1400" dirty="0">
                        <a:effectLst/>
                        <a:latin typeface="Century" pitchFamily="18" charset="0"/>
                        <a:cs typeface="Arial" pitchFamily="34" charset="0"/>
                      </a:endParaRPr>
                    </a:p>
                    <a:p>
                      <a:pPr marL="342900" lvl="0" indent="-342900" algn="l">
                        <a:spcBef>
                          <a:spcPts val="200"/>
                        </a:spcBef>
                        <a:spcAft>
                          <a:spcPts val="0"/>
                        </a:spcAft>
                        <a:buSzPts val="800"/>
                        <a:buFont typeface="Wingdings"/>
                        <a:buChar char=""/>
                        <a:tabLst>
                          <a:tab pos="457200" algn="l"/>
                          <a:tab pos="274320" algn="l"/>
                        </a:tabLst>
                      </a:pPr>
                      <a:r>
                        <a:rPr lang="en-GB" sz="1400" b="1" dirty="0">
                          <a:effectLst/>
                          <a:latin typeface="Century" pitchFamily="18" charset="0"/>
                          <a:cs typeface="Arial" pitchFamily="34" charset="0"/>
                        </a:rPr>
                        <a:t>Government</a:t>
                      </a:r>
                      <a:r>
                        <a:rPr lang="en-GB" sz="1400" dirty="0">
                          <a:effectLst/>
                          <a:latin typeface="Century" pitchFamily="18" charset="0"/>
                          <a:cs typeface="Arial" pitchFamily="34" charset="0"/>
                        </a:rPr>
                        <a:t> </a:t>
                      </a:r>
                      <a:r>
                        <a:rPr lang="en-GB" sz="1400" b="1" dirty="0">
                          <a:effectLst/>
                          <a:latin typeface="Century" pitchFamily="18" charset="0"/>
                          <a:cs typeface="Arial" pitchFamily="34" charset="0"/>
                        </a:rPr>
                        <a:t>agencies</a:t>
                      </a:r>
                      <a:r>
                        <a:rPr lang="en-GB" sz="1400" dirty="0">
                          <a:effectLst/>
                          <a:latin typeface="Century" pitchFamily="18" charset="0"/>
                          <a:cs typeface="Arial" pitchFamily="34" charset="0"/>
                        </a:rPr>
                        <a:t>: regional development agencies; agencies providing other grants; employment training agencies</a:t>
                      </a:r>
                      <a:endParaRPr lang="en-IN" sz="1400" dirty="0">
                        <a:effectLst/>
                        <a:latin typeface="Century" pitchFamily="18" charset="0"/>
                        <a:cs typeface="Arial" pitchFamily="34" charset="0"/>
                      </a:endParaRPr>
                    </a:p>
                    <a:p>
                      <a:pPr marL="342900" lvl="0" indent="-342900" algn="l">
                        <a:spcBef>
                          <a:spcPts val="200"/>
                        </a:spcBef>
                        <a:spcAft>
                          <a:spcPts val="0"/>
                        </a:spcAft>
                        <a:buSzPts val="800"/>
                        <a:buFont typeface="Wingdings"/>
                        <a:buChar char=""/>
                        <a:tabLst>
                          <a:tab pos="457200" algn="l"/>
                          <a:tab pos="274320" algn="l"/>
                        </a:tabLst>
                      </a:pPr>
                      <a:r>
                        <a:rPr lang="en-GB" sz="1400" b="1" dirty="0">
                          <a:effectLst/>
                          <a:latin typeface="Century" pitchFamily="18" charset="0"/>
                          <a:cs typeface="Arial" pitchFamily="34" charset="0"/>
                        </a:rPr>
                        <a:t>Other</a:t>
                      </a:r>
                      <a:r>
                        <a:rPr lang="en-GB" sz="1400" dirty="0">
                          <a:effectLst/>
                          <a:latin typeface="Century" pitchFamily="18" charset="0"/>
                          <a:cs typeface="Arial" pitchFamily="34" charset="0"/>
                        </a:rPr>
                        <a:t> </a:t>
                      </a:r>
                      <a:r>
                        <a:rPr lang="en-GB" sz="1400" b="1" dirty="0">
                          <a:effectLst/>
                          <a:latin typeface="Century" pitchFamily="18" charset="0"/>
                          <a:cs typeface="Arial" pitchFamily="34" charset="0"/>
                        </a:rPr>
                        <a:t>groups</a:t>
                      </a:r>
                      <a:r>
                        <a:rPr lang="en-GB" sz="1400" dirty="0">
                          <a:effectLst/>
                          <a:latin typeface="Century" pitchFamily="18" charset="0"/>
                          <a:cs typeface="Arial" pitchFamily="34" charset="0"/>
                        </a:rPr>
                        <a:t>: environmental impact in </a:t>
                      </a:r>
                      <a:r>
                        <a:rPr lang="en-GB" sz="1400" dirty="0" err="1">
                          <a:effectLst/>
                          <a:latin typeface="Century" pitchFamily="18" charset="0"/>
                          <a:cs typeface="Arial" pitchFamily="34" charset="0"/>
                        </a:rPr>
                        <a:t>Sanand</a:t>
                      </a:r>
                      <a:r>
                        <a:rPr lang="en-GB" sz="1400" dirty="0">
                          <a:effectLst/>
                          <a:latin typeface="Century" pitchFamily="18" charset="0"/>
                          <a:cs typeface="Arial" pitchFamily="34" charset="0"/>
                        </a:rPr>
                        <a:t>(e.g. carbon emissions)</a:t>
                      </a:r>
                      <a:endParaRPr lang="en-IN" sz="1400" dirty="0">
                        <a:effectLst/>
                        <a:latin typeface="Century" pitchFamily="18" charset="0"/>
                        <a:ea typeface="Times New Roman"/>
                        <a:cs typeface="Arial" pitchFamily="34" charset="0"/>
                      </a:endParaRPr>
                    </a:p>
                  </a:txBody>
                  <a:tcPr marL="68580" marR="68580" marT="0" marB="0"/>
                </a:tc>
              </a:tr>
            </a:tbl>
          </a:graphicData>
        </a:graphic>
      </p:graphicFrame>
      <p:sp>
        <p:nvSpPr>
          <p:cNvPr id="3" name="TextBox 2"/>
          <p:cNvSpPr txBox="1"/>
          <p:nvPr/>
        </p:nvSpPr>
        <p:spPr>
          <a:xfrm>
            <a:off x="304800" y="609600"/>
            <a:ext cx="8839200" cy="400110"/>
          </a:xfrm>
          <a:prstGeom prst="rect">
            <a:avLst/>
          </a:prstGeom>
          <a:noFill/>
        </p:spPr>
        <p:txBody>
          <a:bodyPr wrap="square" rtlCol="0">
            <a:spAutoFit/>
          </a:bodyPr>
          <a:lstStyle/>
          <a:p>
            <a:pPr algn="ctr"/>
            <a:r>
              <a:rPr lang="en-US" sz="2000" b="1" dirty="0" smtClean="0">
                <a:solidFill>
                  <a:prstClr val="black"/>
                </a:solidFill>
                <a:latin typeface="Century" pitchFamily="18" charset="0"/>
              </a:rPr>
              <a:t>IMPACT OF DECISIONS ON STAKEHOLDER GROUPS</a:t>
            </a:r>
            <a:endParaRPr lang="en-IN" sz="2000" b="1" dirty="0">
              <a:solidFill>
                <a:prstClr val="black"/>
              </a:solidFill>
              <a:latin typeface="Century" panose="02040604050505020304" pitchFamily="18" charset="0"/>
            </a:endParaRPr>
          </a:p>
        </p:txBody>
      </p:sp>
    </p:spTree>
    <p:extLst>
      <p:ext uri="{BB962C8B-B14F-4D97-AF65-F5344CB8AC3E}">
        <p14:creationId xmlns:p14="http://schemas.microsoft.com/office/powerpoint/2010/main" val="26334430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DIVIDER-(image)-PAGE.jpg"/>
          <p:cNvPicPr>
            <a:picLocks noChangeAspect="1"/>
          </p:cNvPicPr>
          <p:nvPr/>
        </p:nvPicPr>
        <p:blipFill>
          <a:blip r:embed="rId2" cstate="print"/>
          <a:stretch>
            <a:fillRect/>
          </a:stretch>
        </p:blipFill>
        <p:spPr>
          <a:xfrm>
            <a:off x="114300" y="-9525"/>
            <a:ext cx="9144000" cy="6858000"/>
          </a:xfrm>
          <a:prstGeom prst="rect">
            <a:avLst/>
          </a:prstGeom>
        </p:spPr>
      </p:pic>
      <p:sp>
        <p:nvSpPr>
          <p:cNvPr id="3" name="TextBox 2"/>
          <p:cNvSpPr txBox="1"/>
          <p:nvPr/>
        </p:nvSpPr>
        <p:spPr>
          <a:xfrm>
            <a:off x="1171075" y="304800"/>
            <a:ext cx="6753725" cy="707886"/>
          </a:xfrm>
          <a:prstGeom prst="rect">
            <a:avLst/>
          </a:prstGeom>
          <a:noFill/>
        </p:spPr>
        <p:txBody>
          <a:bodyPr wrap="square" rtlCol="0">
            <a:spAutoFit/>
          </a:bodyPr>
          <a:lstStyle/>
          <a:p>
            <a:pPr algn="ctr"/>
            <a:r>
              <a:rPr lang="en-US" sz="2000" b="1" dirty="0" smtClean="0">
                <a:solidFill>
                  <a:prstClr val="black"/>
                </a:solidFill>
                <a:latin typeface="Century" panose="02040604050505020304" pitchFamily="18" charset="0"/>
              </a:rPr>
              <a:t>BUSINESS OBJECTIVES  INCORPORATING  STAKEHOLDER CONCEPT</a:t>
            </a:r>
            <a:endParaRPr lang="en-IN" sz="2000" b="1" dirty="0">
              <a:solidFill>
                <a:prstClr val="black"/>
              </a:solidFill>
              <a:latin typeface="Century" panose="020406040505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03313"/>
            <a:ext cx="6480175"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7195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STAKEHOLDER ENGAGEMENT</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457200" y="1341437"/>
            <a:ext cx="8229600" cy="4525963"/>
          </a:xfrm>
        </p:spPr>
        <p:txBody>
          <a:bodyPr>
            <a:normAutofit/>
          </a:bodyPr>
          <a:lstStyle/>
          <a:p>
            <a:r>
              <a:rPr lang="en-GB" sz="1600" dirty="0" smtClean="0">
                <a:latin typeface="Century" pitchFamily="18" charset="0"/>
                <a:cs typeface="Arial" pitchFamily="34" charset="0"/>
              </a:rPr>
              <a:t>Demands </a:t>
            </a:r>
            <a:r>
              <a:rPr lang="en-GB" sz="1600" dirty="0">
                <a:latin typeface="Century" pitchFamily="18" charset="0"/>
                <a:cs typeface="Arial" pitchFamily="34" charset="0"/>
              </a:rPr>
              <a:t>from </a:t>
            </a:r>
            <a:r>
              <a:rPr lang="en-GB" sz="1600" dirty="0" smtClean="0">
                <a:latin typeface="Century" pitchFamily="18" charset="0"/>
                <a:cs typeface="Arial" pitchFamily="34" charset="0"/>
              </a:rPr>
              <a:t> stakeholders</a:t>
            </a:r>
            <a:r>
              <a:rPr lang="en-GB" sz="1600" dirty="0">
                <a:latin typeface="Century" pitchFamily="18" charset="0"/>
                <a:cs typeface="Arial" pitchFamily="34" charset="0"/>
              </a:rPr>
              <a:t> </a:t>
            </a:r>
            <a:r>
              <a:rPr lang="en-GB" sz="1600" dirty="0" smtClean="0">
                <a:latin typeface="Century" pitchFamily="18" charset="0"/>
                <a:cs typeface="Arial" pitchFamily="34" charset="0"/>
              </a:rPr>
              <a:t>on : </a:t>
            </a:r>
            <a:endParaRPr lang="en-GB" sz="1600" dirty="0">
              <a:latin typeface="Century" pitchFamily="18" charset="0"/>
              <a:cs typeface="Arial" pitchFamily="34" charset="0"/>
            </a:endParaRPr>
          </a:p>
          <a:p>
            <a:pPr lvl="1"/>
            <a:r>
              <a:rPr lang="en-GB" sz="1700" dirty="0" smtClean="0">
                <a:latin typeface="Century" pitchFamily="18" charset="0"/>
                <a:cs typeface="Arial" pitchFamily="34" charset="0"/>
              </a:rPr>
              <a:t>Corporate </a:t>
            </a:r>
            <a:r>
              <a:rPr lang="en-GB" sz="1700" dirty="0">
                <a:latin typeface="Century" pitchFamily="18" charset="0"/>
                <a:cs typeface="Arial" pitchFamily="34" charset="0"/>
              </a:rPr>
              <a:t>governance and  </a:t>
            </a:r>
            <a:r>
              <a:rPr lang="en-GB" sz="1700" dirty="0" smtClean="0">
                <a:latin typeface="Century" pitchFamily="18" charset="0"/>
                <a:cs typeface="Arial" pitchFamily="34" charset="0"/>
              </a:rPr>
              <a:t>Business Ethics </a:t>
            </a:r>
          </a:p>
          <a:p>
            <a:pPr lvl="1"/>
            <a:r>
              <a:rPr lang="en-GB" sz="1700" dirty="0">
                <a:latin typeface="Century" pitchFamily="18" charset="0"/>
                <a:cs typeface="Arial" pitchFamily="34" charset="0"/>
              </a:rPr>
              <a:t>E</a:t>
            </a:r>
            <a:r>
              <a:rPr lang="en-GB" sz="1700" dirty="0" smtClean="0">
                <a:latin typeface="Century" pitchFamily="18" charset="0"/>
                <a:cs typeface="Arial" pitchFamily="34" charset="0"/>
              </a:rPr>
              <a:t>nvironmental </a:t>
            </a:r>
            <a:r>
              <a:rPr lang="en-GB" sz="1700" dirty="0">
                <a:latin typeface="Century" pitchFamily="18" charset="0"/>
                <a:cs typeface="Arial" pitchFamily="34" charset="0"/>
              </a:rPr>
              <a:t>performance, </a:t>
            </a:r>
            <a:endParaRPr lang="en-GB" sz="1700" dirty="0" smtClean="0">
              <a:latin typeface="Century" pitchFamily="18" charset="0"/>
              <a:cs typeface="Arial" pitchFamily="34" charset="0"/>
            </a:endParaRPr>
          </a:p>
          <a:p>
            <a:pPr lvl="1"/>
            <a:r>
              <a:rPr lang="en-GB" sz="1700" dirty="0">
                <a:latin typeface="Century" pitchFamily="18" charset="0"/>
                <a:cs typeface="Arial" pitchFamily="34" charset="0"/>
              </a:rPr>
              <a:t>W</a:t>
            </a:r>
            <a:r>
              <a:rPr lang="en-GB" sz="1700" dirty="0" smtClean="0">
                <a:latin typeface="Century" pitchFamily="18" charset="0"/>
                <a:cs typeface="Arial" pitchFamily="34" charset="0"/>
              </a:rPr>
              <a:t>orkplace </a:t>
            </a:r>
            <a:r>
              <a:rPr lang="en-GB" sz="1700" dirty="0">
                <a:latin typeface="Century" pitchFamily="18" charset="0"/>
                <a:cs typeface="Arial" pitchFamily="34" charset="0"/>
              </a:rPr>
              <a:t>health and </a:t>
            </a:r>
            <a:r>
              <a:rPr lang="en-GB" sz="1700" dirty="0" smtClean="0">
                <a:latin typeface="Century" pitchFamily="18" charset="0"/>
                <a:cs typeface="Arial" pitchFamily="34" charset="0"/>
              </a:rPr>
              <a:t>safety </a:t>
            </a:r>
          </a:p>
          <a:p>
            <a:pPr lvl="1"/>
            <a:r>
              <a:rPr lang="en-GB" sz="1700" dirty="0">
                <a:latin typeface="Century" pitchFamily="18" charset="0"/>
                <a:cs typeface="Arial" pitchFamily="34" charset="0"/>
              </a:rPr>
              <a:t>H</a:t>
            </a:r>
            <a:r>
              <a:rPr lang="en-GB" sz="1700" dirty="0" smtClean="0">
                <a:latin typeface="Century" pitchFamily="18" charset="0"/>
                <a:cs typeface="Arial" pitchFamily="34" charset="0"/>
              </a:rPr>
              <a:t>uman rights </a:t>
            </a:r>
          </a:p>
          <a:p>
            <a:pPr lvl="1"/>
            <a:r>
              <a:rPr lang="en-GB" sz="1700" dirty="0">
                <a:latin typeface="Century" pitchFamily="18" charset="0"/>
                <a:cs typeface="Arial" pitchFamily="34" charset="0"/>
              </a:rPr>
              <a:t>I</a:t>
            </a:r>
            <a:r>
              <a:rPr lang="en-GB" sz="1700" dirty="0" smtClean="0">
                <a:latin typeface="Century" pitchFamily="18" charset="0"/>
                <a:cs typeface="Arial" pitchFamily="34" charset="0"/>
              </a:rPr>
              <a:t>mpact </a:t>
            </a:r>
            <a:r>
              <a:rPr lang="en-GB" sz="1700" dirty="0">
                <a:latin typeface="Century" pitchFamily="18" charset="0"/>
                <a:cs typeface="Arial" pitchFamily="34" charset="0"/>
              </a:rPr>
              <a:t>on communities </a:t>
            </a:r>
            <a:r>
              <a:rPr lang="en-GB" sz="1700" dirty="0" smtClean="0">
                <a:latin typeface="Century" pitchFamily="18" charset="0"/>
                <a:cs typeface="Arial" pitchFamily="34" charset="0"/>
              </a:rPr>
              <a:t> </a:t>
            </a:r>
          </a:p>
          <a:p>
            <a:pPr lvl="1"/>
            <a:r>
              <a:rPr lang="en-GB" sz="1700" dirty="0">
                <a:latin typeface="Century" pitchFamily="18" charset="0"/>
                <a:cs typeface="Arial" pitchFamily="34" charset="0"/>
              </a:rPr>
              <a:t>R</a:t>
            </a:r>
            <a:r>
              <a:rPr lang="en-GB" sz="1700" dirty="0" smtClean="0">
                <a:latin typeface="Century" pitchFamily="18" charset="0"/>
                <a:cs typeface="Arial" pitchFamily="34" charset="0"/>
              </a:rPr>
              <a:t>eporting </a:t>
            </a:r>
            <a:r>
              <a:rPr lang="en-GB" sz="1700" dirty="0">
                <a:latin typeface="Century" pitchFamily="18" charset="0"/>
                <a:cs typeface="Arial" pitchFamily="34" charset="0"/>
              </a:rPr>
              <a:t>transparency</a:t>
            </a:r>
            <a:r>
              <a:rPr lang="en-GB" sz="1700" dirty="0" smtClean="0">
                <a:latin typeface="Century" pitchFamily="18" charset="0"/>
                <a:cs typeface="Arial" pitchFamily="34" charset="0"/>
              </a:rPr>
              <a:t>.</a:t>
            </a:r>
          </a:p>
          <a:p>
            <a:r>
              <a:rPr lang="en-GB" sz="1600" dirty="0" smtClean="0">
                <a:latin typeface="Century" pitchFamily="18" charset="0"/>
                <a:cs typeface="Arial" pitchFamily="34" charset="0"/>
              </a:rPr>
              <a:t>Stakeholder </a:t>
            </a:r>
            <a:r>
              <a:rPr lang="en-GB" sz="1600" dirty="0">
                <a:latin typeface="Century" pitchFamily="18" charset="0"/>
                <a:cs typeface="Arial" pitchFamily="34" charset="0"/>
              </a:rPr>
              <a:t>views  </a:t>
            </a:r>
            <a:r>
              <a:rPr lang="en-GB" sz="1600" dirty="0" smtClean="0">
                <a:latin typeface="Century" pitchFamily="18" charset="0"/>
                <a:cs typeface="Arial" pitchFamily="34" charset="0"/>
              </a:rPr>
              <a:t>to be considered for </a:t>
            </a:r>
            <a:r>
              <a:rPr lang="en-US" sz="1600" b="1" dirty="0" smtClean="0">
                <a:latin typeface="Century" pitchFamily="18" charset="0"/>
                <a:cs typeface="Arial" pitchFamily="34" charset="0"/>
              </a:rPr>
              <a:t>deciding </a:t>
            </a:r>
            <a:r>
              <a:rPr lang="en-US" sz="1600" b="1" dirty="0">
                <a:latin typeface="Century" pitchFamily="18" charset="0"/>
                <a:cs typeface="Arial" pitchFamily="34" charset="0"/>
              </a:rPr>
              <a:t>future </a:t>
            </a:r>
            <a:r>
              <a:rPr lang="en-US" sz="1600" b="1" dirty="0" smtClean="0">
                <a:latin typeface="Century" pitchFamily="18" charset="0"/>
                <a:cs typeface="Arial" pitchFamily="34" charset="0"/>
              </a:rPr>
              <a:t>strategy </a:t>
            </a:r>
            <a:endParaRPr lang="en-GB" sz="1600" b="1" dirty="0" smtClean="0">
              <a:latin typeface="Century" pitchFamily="18" charset="0"/>
              <a:cs typeface="Arial" pitchFamily="34" charset="0"/>
            </a:endParaRPr>
          </a:p>
          <a:p>
            <a:r>
              <a:rPr lang="en-GB" sz="1600" dirty="0" smtClean="0">
                <a:latin typeface="Century" pitchFamily="18" charset="0"/>
                <a:cs typeface="Arial" pitchFamily="34" charset="0"/>
              </a:rPr>
              <a:t>Stakeholders to be  </a:t>
            </a:r>
            <a:r>
              <a:rPr lang="en-GB" sz="1600" b="1" dirty="0">
                <a:latin typeface="Century" pitchFamily="18" charset="0"/>
                <a:cs typeface="Arial" pitchFamily="34" charset="0"/>
              </a:rPr>
              <a:t>engaged in a </a:t>
            </a:r>
            <a:r>
              <a:rPr lang="en-GB" sz="1600" b="1" dirty="0" smtClean="0">
                <a:latin typeface="Century" pitchFamily="18" charset="0"/>
                <a:cs typeface="Arial" pitchFamily="34" charset="0"/>
              </a:rPr>
              <a:t>dialogue</a:t>
            </a:r>
            <a:r>
              <a:rPr lang="en-GB" sz="1600" b="1" dirty="0">
                <a:latin typeface="Century" pitchFamily="18" charset="0"/>
                <a:cs typeface="Arial" pitchFamily="34" charset="0"/>
              </a:rPr>
              <a:t> </a:t>
            </a:r>
            <a:r>
              <a:rPr lang="en-GB" sz="1600" b="1" dirty="0" smtClean="0">
                <a:latin typeface="Century" pitchFamily="18" charset="0"/>
                <a:cs typeface="Arial" pitchFamily="34" charset="0"/>
              </a:rPr>
              <a:t>to  </a:t>
            </a:r>
            <a:r>
              <a:rPr lang="en-GB" sz="1600" b="1" dirty="0">
                <a:latin typeface="Century" pitchFamily="18" charset="0"/>
                <a:cs typeface="Arial" pitchFamily="34" charset="0"/>
              </a:rPr>
              <a:t>facilitate </a:t>
            </a:r>
            <a:r>
              <a:rPr lang="en-GB" sz="1600" b="1" dirty="0" smtClean="0">
                <a:latin typeface="Century" pitchFamily="18" charset="0"/>
                <a:cs typeface="Arial" pitchFamily="34" charset="0"/>
              </a:rPr>
              <a:t>smooth  </a:t>
            </a:r>
            <a:r>
              <a:rPr lang="en-GB" sz="1600" b="1" dirty="0">
                <a:latin typeface="Century" pitchFamily="18" charset="0"/>
                <a:cs typeface="Arial" pitchFamily="34" charset="0"/>
              </a:rPr>
              <a:t>functioning </a:t>
            </a:r>
            <a:r>
              <a:rPr lang="en-GB" sz="1600" dirty="0">
                <a:latin typeface="Century" pitchFamily="18" charset="0"/>
                <a:cs typeface="Arial" pitchFamily="34" charset="0"/>
              </a:rPr>
              <a:t>of the firm</a:t>
            </a:r>
            <a:r>
              <a:rPr lang="en-GB" sz="1600" dirty="0" smtClean="0">
                <a:latin typeface="Century" pitchFamily="18" charset="0"/>
                <a:cs typeface="Arial" pitchFamily="34" charset="0"/>
              </a:rPr>
              <a:t>.</a:t>
            </a:r>
            <a:endParaRPr lang="en-US"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259394461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STAKEHOLDER ENGAGEMENT :  ITC</a:t>
            </a:r>
            <a:endParaRPr lang="en-US" sz="2000" dirty="0">
              <a:latin typeface="Century" pitchFamily="18" charset="0"/>
              <a:cs typeface="Arial" pitchFamily="34" charset="0"/>
            </a:endParaRPr>
          </a:p>
        </p:txBody>
      </p:sp>
      <p:sp>
        <p:nvSpPr>
          <p:cNvPr id="5" name="Content Placeholder 4"/>
          <p:cNvSpPr>
            <a:spLocks noGrp="1"/>
          </p:cNvSpPr>
          <p:nvPr>
            <p:ph idx="1"/>
          </p:nvPr>
        </p:nvSpPr>
        <p:spPr/>
        <p:txBody>
          <a:bodyPr>
            <a:normAutofit/>
          </a:bodyPr>
          <a:lstStyle/>
          <a:p>
            <a:pPr>
              <a:buFont typeface="+mj-lt"/>
              <a:buAutoNum type="arabicParenR"/>
            </a:pPr>
            <a:r>
              <a:rPr lang="en-GB" sz="1600" dirty="0">
                <a:latin typeface="Century" pitchFamily="18" charset="0"/>
                <a:cs typeface="Arial" pitchFamily="34" charset="0"/>
              </a:rPr>
              <a:t>Providers of financial </a:t>
            </a:r>
            <a:r>
              <a:rPr lang="en-GB" sz="1600" dirty="0" smtClean="0">
                <a:latin typeface="Century" pitchFamily="18" charset="0"/>
                <a:cs typeface="Arial" pitchFamily="34" charset="0"/>
              </a:rPr>
              <a:t>capital</a:t>
            </a:r>
          </a:p>
          <a:p>
            <a:pPr>
              <a:buFont typeface="+mj-lt"/>
              <a:buAutoNum type="arabicParenR"/>
            </a:pPr>
            <a:r>
              <a:rPr lang="en-GB" sz="1600" dirty="0" smtClean="0">
                <a:latin typeface="Century" pitchFamily="18" charset="0"/>
                <a:cs typeface="Arial" pitchFamily="34" charset="0"/>
              </a:rPr>
              <a:t>Customers</a:t>
            </a:r>
          </a:p>
          <a:p>
            <a:pPr>
              <a:buFont typeface="+mj-lt"/>
              <a:buAutoNum type="arabicParenR"/>
            </a:pPr>
            <a:r>
              <a:rPr lang="en-GB" sz="1600" dirty="0" smtClean="0">
                <a:latin typeface="Century" pitchFamily="18" charset="0"/>
                <a:cs typeface="Arial" pitchFamily="34" charset="0"/>
              </a:rPr>
              <a:t>Employees</a:t>
            </a:r>
          </a:p>
          <a:p>
            <a:pPr>
              <a:buFont typeface="+mj-lt"/>
              <a:buAutoNum type="arabicParenR"/>
            </a:pPr>
            <a:r>
              <a:rPr lang="en-GB" sz="1600" dirty="0" smtClean="0">
                <a:latin typeface="Century" pitchFamily="18" charset="0"/>
                <a:cs typeface="Arial" pitchFamily="34" charset="0"/>
              </a:rPr>
              <a:t>Supply </a:t>
            </a:r>
            <a:r>
              <a:rPr lang="en-GB" sz="1600" dirty="0">
                <a:latin typeface="Century" pitchFamily="18" charset="0"/>
                <a:cs typeface="Arial" pitchFamily="34" charset="0"/>
              </a:rPr>
              <a:t>chain </a:t>
            </a:r>
            <a:r>
              <a:rPr lang="en-GB" sz="1600" dirty="0" smtClean="0">
                <a:latin typeface="Century" pitchFamily="18" charset="0"/>
                <a:cs typeface="Arial" pitchFamily="34" charset="0"/>
              </a:rPr>
              <a:t>partners</a:t>
            </a:r>
          </a:p>
          <a:p>
            <a:pPr>
              <a:buFont typeface="+mj-lt"/>
              <a:buAutoNum type="arabicParenR"/>
            </a:pPr>
            <a:r>
              <a:rPr lang="en-GB" sz="1600" dirty="0" smtClean="0">
                <a:latin typeface="Century" pitchFamily="18" charset="0"/>
                <a:cs typeface="Arial" pitchFamily="34" charset="0"/>
              </a:rPr>
              <a:t>Farmers</a:t>
            </a:r>
          </a:p>
          <a:p>
            <a:pPr>
              <a:buFont typeface="+mj-lt"/>
              <a:buAutoNum type="arabicParenR"/>
            </a:pPr>
            <a:r>
              <a:rPr lang="en-GB" sz="1600" dirty="0" smtClean="0">
                <a:latin typeface="Century" pitchFamily="18" charset="0"/>
                <a:cs typeface="Arial" pitchFamily="34" charset="0"/>
              </a:rPr>
              <a:t>Government </a:t>
            </a:r>
            <a:r>
              <a:rPr lang="en-GB" sz="1600" dirty="0">
                <a:latin typeface="Century" pitchFamily="18" charset="0"/>
                <a:cs typeface="Arial" pitchFamily="34" charset="0"/>
              </a:rPr>
              <a:t>and Regulatory </a:t>
            </a:r>
            <a:r>
              <a:rPr lang="en-GB" sz="1600" dirty="0" smtClean="0">
                <a:latin typeface="Century" pitchFamily="18" charset="0"/>
                <a:cs typeface="Arial" pitchFamily="34" charset="0"/>
              </a:rPr>
              <a:t>Authorities</a:t>
            </a:r>
          </a:p>
          <a:p>
            <a:pPr>
              <a:buFont typeface="+mj-lt"/>
              <a:buAutoNum type="arabicParenR"/>
            </a:pPr>
            <a:r>
              <a:rPr lang="en-GB" sz="1600" dirty="0" smtClean="0">
                <a:latin typeface="Century" pitchFamily="18" charset="0"/>
                <a:cs typeface="Arial" pitchFamily="34" charset="0"/>
              </a:rPr>
              <a:t>Local Communities</a:t>
            </a:r>
          </a:p>
          <a:p>
            <a:pPr>
              <a:buFont typeface="+mj-lt"/>
              <a:buAutoNum type="arabicParenR"/>
            </a:pPr>
            <a:r>
              <a:rPr lang="en-GB" sz="1600" dirty="0" smtClean="0">
                <a:latin typeface="Century" pitchFamily="18" charset="0"/>
                <a:cs typeface="Arial" pitchFamily="34" charset="0"/>
              </a:rPr>
              <a:t>Civil Society</a:t>
            </a:r>
          </a:p>
          <a:p>
            <a:pPr>
              <a:buFont typeface="+mj-lt"/>
              <a:buAutoNum type="arabicParenR"/>
            </a:pPr>
            <a:r>
              <a:rPr lang="en-GB" sz="1600" dirty="0" smtClean="0">
                <a:latin typeface="Century" pitchFamily="18" charset="0"/>
                <a:cs typeface="Arial" pitchFamily="34" charset="0"/>
              </a:rPr>
              <a:t>Media</a:t>
            </a:r>
            <a:endParaRPr lang="en-IN"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117</a:t>
            </a:fld>
            <a:endParaRPr lang="en-US">
              <a:solidFill>
                <a:prstClr val="black">
                  <a:tint val="75000"/>
                </a:prstClr>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667000"/>
            <a:ext cx="3235656"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42435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DIVIDER-(image)-PAGE.jpg"/>
          <p:cNvPicPr>
            <a:picLocks noChangeAspect="1"/>
          </p:cNvPicPr>
          <p:nvPr/>
        </p:nvPicPr>
        <p:blipFill>
          <a:blip r:embed="rId2" cstate="print"/>
          <a:stretch>
            <a:fillRect/>
          </a:stretch>
        </p:blipFill>
        <p:spPr>
          <a:xfrm>
            <a:off x="114300" y="-9525"/>
            <a:ext cx="9144000" cy="6858000"/>
          </a:xfrm>
          <a:prstGeom prst="rect">
            <a:avLst/>
          </a:prstGeom>
        </p:spPr>
      </p:pic>
      <p:graphicFrame>
        <p:nvGraphicFramePr>
          <p:cNvPr id="6" name="Content Placeholder 1"/>
          <p:cNvGraphicFramePr>
            <a:graphicFrameLocks/>
          </p:cNvGraphicFramePr>
          <p:nvPr>
            <p:extLst>
              <p:ext uri="{D42A27DB-BD31-4B8C-83A1-F6EECF244321}">
                <p14:modId xmlns:p14="http://schemas.microsoft.com/office/powerpoint/2010/main" val="1830816696"/>
              </p:ext>
            </p:extLst>
          </p:nvPr>
        </p:nvGraphicFramePr>
        <p:xfrm>
          <a:off x="457200" y="1037312"/>
          <a:ext cx="8229600" cy="5403273"/>
        </p:xfrm>
        <a:graphic>
          <a:graphicData uri="http://schemas.openxmlformats.org/drawingml/2006/table">
            <a:tbl>
              <a:tblPr firstRow="1" bandRow="1">
                <a:tableStyleId>{5940675A-B579-460E-94D1-54222C63F5DA}</a:tableStyleId>
              </a:tblPr>
              <a:tblGrid>
                <a:gridCol w="2743200"/>
                <a:gridCol w="2743200"/>
                <a:gridCol w="2743200"/>
              </a:tblGrid>
              <a:tr h="526473">
                <a:tc>
                  <a:txBody>
                    <a:bodyPr/>
                    <a:lstStyle/>
                    <a:p>
                      <a:r>
                        <a:rPr lang="en-GB" sz="1400" b="1" kern="1200" dirty="0" smtClean="0">
                          <a:solidFill>
                            <a:schemeClr val="tx1"/>
                          </a:solidFill>
                          <a:effectLst/>
                          <a:latin typeface="Century" pitchFamily="18" charset="0"/>
                          <a:ea typeface="+mn-ea"/>
                          <a:cs typeface="Arial" pitchFamily="34" charset="0"/>
                        </a:rPr>
                        <a:t>Stakeholder &amp; Mode of Engagement</a:t>
                      </a:r>
                      <a:endParaRPr lang="en-IN" sz="1400" b="1" dirty="0">
                        <a:latin typeface="Century" pitchFamily="18" charset="0"/>
                        <a:cs typeface="Arial" pitchFamily="34" charset="0"/>
                      </a:endParaRPr>
                    </a:p>
                  </a:txBody>
                  <a:tcPr/>
                </a:tc>
                <a:tc>
                  <a:txBody>
                    <a:bodyPr/>
                    <a:lstStyle/>
                    <a:p>
                      <a:r>
                        <a:rPr lang="en-GB" sz="1400" b="1" kern="1200" dirty="0" smtClean="0">
                          <a:solidFill>
                            <a:schemeClr val="tx1"/>
                          </a:solidFill>
                          <a:effectLst/>
                          <a:latin typeface="Century" pitchFamily="18" charset="0"/>
                          <a:ea typeface="+mn-ea"/>
                          <a:cs typeface="Arial" pitchFamily="34" charset="0"/>
                        </a:rPr>
                        <a:t>Key Sustainability Concerns</a:t>
                      </a:r>
                      <a:endParaRPr lang="en-IN" sz="1400" b="1" dirty="0">
                        <a:latin typeface="Century" pitchFamily="18" charset="0"/>
                        <a:cs typeface="Arial" pitchFamily="34" charset="0"/>
                      </a:endParaRPr>
                    </a:p>
                  </a:txBody>
                  <a:tcPr/>
                </a:tc>
                <a:tc>
                  <a:txBody>
                    <a:bodyPr/>
                    <a:lstStyle/>
                    <a:p>
                      <a:r>
                        <a:rPr lang="en-GB" sz="1400" b="1" kern="1200" dirty="0" smtClean="0">
                          <a:solidFill>
                            <a:schemeClr val="tx1"/>
                          </a:solidFill>
                          <a:effectLst/>
                          <a:latin typeface="Century" pitchFamily="18" charset="0"/>
                          <a:ea typeface="+mn-ea"/>
                          <a:cs typeface="Arial" pitchFamily="34" charset="0"/>
                        </a:rPr>
                        <a:t>Initiatives by the Company</a:t>
                      </a:r>
                      <a:endParaRPr lang="en-IN" sz="1400" b="1" dirty="0">
                        <a:latin typeface="Century" pitchFamily="18" charset="0"/>
                        <a:cs typeface="Arial" pitchFamily="34" charset="0"/>
                      </a:endParaRPr>
                    </a:p>
                  </a:txBody>
                  <a:tcPr/>
                </a:tc>
              </a:tr>
              <a:tr h="2216727">
                <a:tc>
                  <a:txBody>
                    <a:bodyPr/>
                    <a:lstStyle/>
                    <a:p>
                      <a:r>
                        <a:rPr lang="en-GB" sz="1200" b="1" kern="1200" dirty="0" smtClean="0">
                          <a:solidFill>
                            <a:schemeClr val="tx1"/>
                          </a:solidFill>
                          <a:effectLst/>
                          <a:latin typeface="Century" pitchFamily="18" charset="0"/>
                          <a:ea typeface="+mn-ea"/>
                          <a:cs typeface="Arial" pitchFamily="34" charset="0"/>
                        </a:rPr>
                        <a:t>Customers:  </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Market surveys</a:t>
                      </a: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Personal contacts/visits</a:t>
                      </a: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Personalised lifestyle privilege programme</a:t>
                      </a: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Customer satisfaction surveys</a:t>
                      </a: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Joint development and improvement projects</a:t>
                      </a: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Key account management</a:t>
                      </a: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Multi-level interfaces at dealer-customer-end use</a:t>
                      </a:r>
                      <a:endParaRPr lang="en-IN" sz="1200" b="0" dirty="0">
                        <a:latin typeface="Century" pitchFamily="18" charset="0"/>
                        <a:cs typeface="Arial" pitchFamily="34" charset="0"/>
                      </a:endParaRPr>
                    </a:p>
                  </a:txBody>
                  <a:tcPr/>
                </a:tc>
                <a:tc>
                  <a:txBody>
                    <a:bodyPr/>
                    <a:lstStyle/>
                    <a:p>
                      <a:pPr marL="285750" lvl="0" indent="-285750">
                        <a:buFont typeface="Arial" pitchFamily="34" charset="0"/>
                        <a:buChar char="•"/>
                      </a:pPr>
                      <a:endParaRPr lang="en-GB" sz="1200" b="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Fair and competitive pricing</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Product/service quality</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Adequate information on products</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Product/ service availability</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Timely delivery of product/service</a:t>
                      </a: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Maintenance of privacy/ confidentiality</a:t>
                      </a:r>
                      <a:endParaRPr lang="en-IN" sz="1200" b="0" dirty="0">
                        <a:latin typeface="Century" pitchFamily="18" charset="0"/>
                        <a:cs typeface="Arial" pitchFamily="34" charset="0"/>
                      </a:endParaRPr>
                    </a:p>
                  </a:txBody>
                  <a:tcPr/>
                </a:tc>
                <a:tc>
                  <a:txBody>
                    <a:bodyPr/>
                    <a:lstStyle/>
                    <a:p>
                      <a:pPr marL="285750" lvl="0" indent="-285750">
                        <a:buFont typeface="Arial" pitchFamily="34" charset="0"/>
                        <a:buChar char="•"/>
                      </a:pPr>
                      <a:endParaRPr lang="en-GB"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Robust Quality Assurance systems, supported by process innovations, adoption of green technology, lean management, six sigma and TPM, for providing high quality cost competitive products and services</a:t>
                      </a:r>
                      <a:endParaRPr lang="en-IN"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Significant investments in R&amp;D to develop newer products</a:t>
                      </a:r>
                      <a:endParaRPr lang="en-IN" sz="1200" dirty="0">
                        <a:latin typeface="Century" pitchFamily="18" charset="0"/>
                        <a:cs typeface="Arial" pitchFamily="34" charset="0"/>
                      </a:endParaRPr>
                    </a:p>
                  </a:txBody>
                  <a:tcPr/>
                </a:tc>
              </a:tr>
              <a:tr h="2660073">
                <a:tc>
                  <a:txBody>
                    <a:bodyPr/>
                    <a:lstStyle/>
                    <a:p>
                      <a:r>
                        <a:rPr lang="en-GB" sz="1200" b="1" kern="1200" dirty="0" smtClean="0">
                          <a:solidFill>
                            <a:schemeClr val="tx1"/>
                          </a:solidFill>
                          <a:effectLst/>
                          <a:latin typeface="Century" pitchFamily="18" charset="0"/>
                          <a:ea typeface="+mn-ea"/>
                          <a:cs typeface="Arial" pitchFamily="34" charset="0"/>
                        </a:rPr>
                        <a:t>Supply chain partners: </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Manufacturers’ Meet</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Vendor Meets</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Pre-agreement negotiations</a:t>
                      </a:r>
                      <a:endParaRPr lang="en-IN" sz="1200" b="1"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b="0" kern="1200" dirty="0" smtClean="0">
                          <a:solidFill>
                            <a:schemeClr val="tx1"/>
                          </a:solidFill>
                          <a:effectLst/>
                          <a:latin typeface="Century" pitchFamily="18" charset="0"/>
                          <a:ea typeface="+mn-ea"/>
                          <a:cs typeface="Arial" pitchFamily="34" charset="0"/>
                        </a:rPr>
                        <a:t>Agreements for all procurement activities</a:t>
                      </a:r>
                      <a:endParaRPr lang="en-IN" sz="1200" b="1" kern="1200" dirty="0">
                        <a:solidFill>
                          <a:schemeClr val="tx1"/>
                        </a:solidFill>
                        <a:effectLst/>
                        <a:latin typeface="Century" pitchFamily="18" charset="0"/>
                        <a:ea typeface="+mn-ea"/>
                        <a:cs typeface="Arial" pitchFamily="34" charset="0"/>
                      </a:endParaRPr>
                    </a:p>
                  </a:txBody>
                  <a:tcPr/>
                </a:tc>
                <a:tc>
                  <a:txBody>
                    <a:bodyPr/>
                    <a:lstStyle/>
                    <a:p>
                      <a:pPr marL="285750" lvl="0" indent="-285750">
                        <a:buFont typeface="Arial" pitchFamily="34" charset="0"/>
                        <a:buChar char="•"/>
                      </a:pPr>
                      <a:endParaRPr lang="en-GB"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Knowledge and infrastructure support</a:t>
                      </a:r>
                      <a:endParaRPr lang="en-IN"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Regular communication and updates on business plans</a:t>
                      </a:r>
                      <a:endParaRPr lang="en-IN"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Inclusion of local medium and small scale enterprises in vendor base</a:t>
                      </a:r>
                      <a:endParaRPr lang="en-IN"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Competency development of local vendors</a:t>
                      </a:r>
                      <a:endParaRPr lang="en-IN" sz="1200" kern="1200" dirty="0" smtClean="0">
                        <a:solidFill>
                          <a:schemeClr val="tx1"/>
                        </a:solidFill>
                        <a:effectLst/>
                        <a:latin typeface="Century" pitchFamily="18" charset="0"/>
                        <a:ea typeface="+mn-ea"/>
                        <a:cs typeface="Arial" pitchFamily="34" charset="0"/>
                      </a:endParaRPr>
                    </a:p>
                    <a:p>
                      <a:endParaRPr lang="en-IN" sz="1200" dirty="0">
                        <a:latin typeface="Century" pitchFamily="18" charset="0"/>
                      </a:endParaRPr>
                    </a:p>
                  </a:txBody>
                  <a:tcPr/>
                </a:tc>
                <a:tc>
                  <a:txBody>
                    <a:bodyPr/>
                    <a:lstStyle/>
                    <a:p>
                      <a:pPr marL="285750" lvl="0" indent="-285750">
                        <a:buFont typeface="Arial" pitchFamily="34" charset="0"/>
                        <a:buChar char="•"/>
                      </a:pPr>
                      <a:endParaRPr lang="en-GB"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Policies, processes and best practices that ensure that procurement activity is conducted in an open, transparent and non discriminatory manner</a:t>
                      </a:r>
                      <a:endParaRPr lang="en-IN"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Competitive pricing</a:t>
                      </a:r>
                      <a:endParaRPr lang="en-IN" sz="1200" kern="1200" dirty="0" smtClean="0">
                        <a:solidFill>
                          <a:schemeClr val="tx1"/>
                        </a:solidFill>
                        <a:effectLst/>
                        <a:latin typeface="Century" pitchFamily="18" charset="0"/>
                        <a:ea typeface="+mn-ea"/>
                        <a:cs typeface="Arial" pitchFamily="34" charset="0"/>
                      </a:endParaRPr>
                    </a:p>
                    <a:p>
                      <a:pPr marL="285750" lvl="0" indent="-285750">
                        <a:buFont typeface="Arial" pitchFamily="34" charset="0"/>
                        <a:buChar char="•"/>
                      </a:pPr>
                      <a:r>
                        <a:rPr lang="en-GB" sz="1200" kern="1200" dirty="0" smtClean="0">
                          <a:solidFill>
                            <a:schemeClr val="tx1"/>
                          </a:solidFill>
                          <a:effectLst/>
                          <a:latin typeface="Century" pitchFamily="18" charset="0"/>
                          <a:ea typeface="+mn-ea"/>
                          <a:cs typeface="Arial" pitchFamily="34" charset="0"/>
                        </a:rPr>
                        <a:t>Timely payment and changes or cancellation of orders in line with terms and conditions agreed upon</a:t>
                      </a:r>
                      <a:endParaRPr lang="en-IN" sz="1200" kern="1200" dirty="0" smtClean="0">
                        <a:solidFill>
                          <a:schemeClr val="tx1"/>
                        </a:solidFill>
                        <a:effectLst/>
                        <a:latin typeface="Century" pitchFamily="18" charset="0"/>
                        <a:ea typeface="+mn-ea"/>
                        <a:cs typeface="Arial" pitchFamily="34" charset="0"/>
                      </a:endParaRPr>
                    </a:p>
                  </a:txBody>
                  <a:tcPr/>
                </a:tc>
              </a:tr>
            </a:tbl>
          </a:graphicData>
        </a:graphic>
      </p:graphicFrame>
      <p:sp>
        <p:nvSpPr>
          <p:cNvPr id="4" name="Rectangle 3"/>
          <p:cNvSpPr/>
          <p:nvPr/>
        </p:nvSpPr>
        <p:spPr>
          <a:xfrm>
            <a:off x="381000" y="228600"/>
            <a:ext cx="8686800" cy="646331"/>
          </a:xfrm>
          <a:prstGeom prst="rect">
            <a:avLst/>
          </a:prstGeom>
        </p:spPr>
        <p:txBody>
          <a:bodyPr wrap="square">
            <a:spAutoFit/>
          </a:bodyPr>
          <a:lstStyle/>
          <a:p>
            <a:r>
              <a:rPr lang="en-US" b="1" dirty="0">
                <a:solidFill>
                  <a:prstClr val="black"/>
                </a:solidFill>
                <a:latin typeface="Century" pitchFamily="18" charset="0"/>
              </a:rPr>
              <a:t>Various Key Stakeholders, Mode of Engagement, Key Sustainability Concerns and  </a:t>
            </a:r>
            <a:r>
              <a:rPr lang="en-US" b="1" dirty="0" smtClean="0">
                <a:solidFill>
                  <a:prstClr val="black"/>
                </a:solidFill>
                <a:latin typeface="Century" pitchFamily="18" charset="0"/>
              </a:rPr>
              <a:t>Initiatives </a:t>
            </a:r>
            <a:r>
              <a:rPr lang="en-US" b="1" dirty="0">
                <a:solidFill>
                  <a:prstClr val="black"/>
                </a:solidFill>
                <a:latin typeface="Century" pitchFamily="18" charset="0"/>
              </a:rPr>
              <a:t>Taken by ITC</a:t>
            </a:r>
            <a:endParaRPr lang="en-IN" b="1" dirty="0">
              <a:solidFill>
                <a:prstClr val="black"/>
              </a:solidFill>
              <a:latin typeface="Century" pitchFamily="18" charset="0"/>
            </a:endParaRPr>
          </a:p>
        </p:txBody>
      </p:sp>
    </p:spTree>
    <p:extLst>
      <p:ext uri="{BB962C8B-B14F-4D97-AF65-F5344CB8AC3E}">
        <p14:creationId xmlns:p14="http://schemas.microsoft.com/office/powerpoint/2010/main" val="413422072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normAutofit/>
          </a:bodyPr>
          <a:lstStyle/>
          <a:p>
            <a:r>
              <a:rPr lang="en-US" sz="2000" b="1" dirty="0" smtClean="0">
                <a:latin typeface="Century" pitchFamily="18" charset="0"/>
                <a:cs typeface="Arial" pitchFamily="34" charset="0"/>
              </a:rPr>
              <a:t>DYNAMIC ENVIRONMENT OF BUSINESS </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457200" y="1371600"/>
            <a:ext cx="8229600" cy="5562600"/>
          </a:xfrm>
        </p:spPr>
        <p:txBody>
          <a:bodyPr>
            <a:normAutofit/>
          </a:bodyPr>
          <a:lstStyle/>
          <a:p>
            <a:r>
              <a:rPr lang="en-US" sz="1600" dirty="0" smtClean="0">
                <a:latin typeface="Century" pitchFamily="18" charset="0"/>
                <a:cs typeface="Arial" pitchFamily="34" charset="0"/>
              </a:rPr>
              <a:t>Markets </a:t>
            </a:r>
            <a:r>
              <a:rPr lang="en-US" sz="1600" dirty="0">
                <a:latin typeface="Century" pitchFamily="18" charset="0"/>
                <a:cs typeface="Arial" pitchFamily="34" charset="0"/>
              </a:rPr>
              <a:t>and businesses </a:t>
            </a:r>
            <a:r>
              <a:rPr lang="en-US" sz="1600" dirty="0" smtClean="0">
                <a:latin typeface="Century" pitchFamily="18" charset="0"/>
                <a:cs typeface="Arial" pitchFamily="34" charset="0"/>
              </a:rPr>
              <a:t> </a:t>
            </a:r>
            <a:r>
              <a:rPr lang="en-US" sz="1600" dirty="0">
                <a:latin typeface="Century" pitchFamily="18" charset="0"/>
                <a:cs typeface="Arial" pitchFamily="34" charset="0"/>
              </a:rPr>
              <a:t>gone </a:t>
            </a:r>
            <a:r>
              <a:rPr lang="en-US" sz="1600" dirty="0" smtClean="0">
                <a:latin typeface="Century" pitchFamily="18" charset="0"/>
                <a:cs typeface="Arial" pitchFamily="34" charset="0"/>
              </a:rPr>
              <a:t>global </a:t>
            </a:r>
          </a:p>
          <a:p>
            <a:r>
              <a:rPr lang="en-US" sz="1600" dirty="0" smtClean="0">
                <a:latin typeface="Century" pitchFamily="18" charset="0"/>
                <a:cs typeface="Arial" pitchFamily="34" charset="0"/>
              </a:rPr>
              <a:t>Viable </a:t>
            </a:r>
            <a:r>
              <a:rPr lang="en-US" sz="1600" dirty="0">
                <a:latin typeface="Century" pitchFamily="18" charset="0"/>
                <a:cs typeface="Arial" pitchFamily="34" charset="0"/>
              </a:rPr>
              <a:t>and long-term business growth </a:t>
            </a:r>
            <a:r>
              <a:rPr lang="en-US" sz="1600" dirty="0" smtClean="0">
                <a:latin typeface="Century" pitchFamily="18" charset="0"/>
                <a:cs typeface="Arial" pitchFamily="34" charset="0"/>
              </a:rPr>
              <a:t> </a:t>
            </a:r>
            <a:r>
              <a:rPr lang="en-US" sz="1600" dirty="0">
                <a:latin typeface="Century" pitchFamily="18" charset="0"/>
                <a:cs typeface="Arial" pitchFamily="34" charset="0"/>
              </a:rPr>
              <a:t>no longer </a:t>
            </a:r>
            <a:r>
              <a:rPr lang="en-US" sz="1600" dirty="0" smtClean="0">
                <a:latin typeface="Century" pitchFamily="18" charset="0"/>
                <a:cs typeface="Arial" pitchFamily="34" charset="0"/>
              </a:rPr>
              <a:t>separate </a:t>
            </a:r>
            <a:r>
              <a:rPr lang="en-US" sz="1600" dirty="0">
                <a:latin typeface="Century" pitchFamily="18" charset="0"/>
                <a:cs typeface="Arial" pitchFamily="34" charset="0"/>
              </a:rPr>
              <a:t>from </a:t>
            </a:r>
            <a:r>
              <a:rPr lang="en-US" sz="1600" dirty="0" smtClean="0">
                <a:latin typeface="Century" pitchFamily="18" charset="0"/>
                <a:cs typeface="Arial" pitchFamily="34" charset="0"/>
              </a:rPr>
              <a:t> </a:t>
            </a:r>
            <a:r>
              <a:rPr lang="en-US" sz="1600" dirty="0">
                <a:latin typeface="Century" pitchFamily="18" charset="0"/>
                <a:cs typeface="Arial" pitchFamily="34" charset="0"/>
              </a:rPr>
              <a:t>well-being of societies </a:t>
            </a:r>
            <a:endParaRPr lang="en-US" sz="1600" dirty="0" smtClean="0">
              <a:latin typeface="Century" pitchFamily="18" charset="0"/>
              <a:cs typeface="Arial" pitchFamily="34" charset="0"/>
            </a:endParaRPr>
          </a:p>
          <a:p>
            <a:r>
              <a:rPr lang="en-US" sz="1600" dirty="0" smtClean="0">
                <a:latin typeface="Century" pitchFamily="18" charset="0"/>
                <a:cs typeface="Arial" pitchFamily="34" charset="0"/>
              </a:rPr>
              <a:t>Staying </a:t>
            </a:r>
            <a:r>
              <a:rPr lang="en-US" sz="1600" dirty="0">
                <a:latin typeface="Century" pitchFamily="18" charset="0"/>
                <a:cs typeface="Arial" pitchFamily="34" charset="0"/>
              </a:rPr>
              <a:t>aloof </a:t>
            </a:r>
            <a:r>
              <a:rPr lang="en-US" sz="1600" dirty="0" smtClean="0">
                <a:latin typeface="Century" pitchFamily="18" charset="0"/>
                <a:cs typeface="Arial" pitchFamily="34" charset="0"/>
              </a:rPr>
              <a:t> </a:t>
            </a:r>
            <a:r>
              <a:rPr lang="en-US" sz="1600" dirty="0">
                <a:latin typeface="Century" pitchFamily="18" charset="0"/>
                <a:cs typeface="Arial" pitchFamily="34" charset="0"/>
              </a:rPr>
              <a:t>no longer a choice </a:t>
            </a:r>
            <a:r>
              <a:rPr lang="en-US" sz="1600" dirty="0" smtClean="0">
                <a:latin typeface="Century" pitchFamily="18" charset="0"/>
                <a:cs typeface="Arial" pitchFamily="34" charset="0"/>
              </a:rPr>
              <a:t>. </a:t>
            </a:r>
          </a:p>
          <a:p>
            <a:r>
              <a:rPr lang="en-US" sz="1600" b="1" dirty="0" smtClean="0">
                <a:latin typeface="Century" pitchFamily="18" charset="0"/>
                <a:cs typeface="Arial" pitchFamily="34" charset="0"/>
              </a:rPr>
              <a:t>Building </a:t>
            </a:r>
            <a:r>
              <a:rPr lang="en-US" sz="1600" b="1" dirty="0">
                <a:latin typeface="Century" pitchFamily="18" charset="0"/>
                <a:cs typeface="Arial" pitchFamily="34" charset="0"/>
              </a:rPr>
              <a:t>a culture of responsibility</a:t>
            </a:r>
            <a:r>
              <a:rPr lang="en-US" sz="1600" dirty="0">
                <a:latin typeface="Century" pitchFamily="18" charset="0"/>
                <a:cs typeface="Arial" pitchFamily="34" charset="0"/>
              </a:rPr>
              <a:t> and becoming more actively engaged in finding </a:t>
            </a:r>
            <a:r>
              <a:rPr lang="en-US" sz="1600" b="1" dirty="0">
                <a:latin typeface="Century" pitchFamily="18" charset="0"/>
                <a:cs typeface="Arial" pitchFamily="34" charset="0"/>
              </a:rPr>
              <a:t>solutions to broader societal challenges </a:t>
            </a:r>
            <a:r>
              <a:rPr lang="en-US" sz="1600" dirty="0">
                <a:latin typeface="Century" pitchFamily="18" charset="0"/>
                <a:cs typeface="Arial" pitchFamily="34" charset="0"/>
              </a:rPr>
              <a:t>is one way forward. </a:t>
            </a:r>
            <a:endParaRPr lang="en-GB"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3706299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rPr>
              <a:t>SHRI RATAN TATA DIDN’T STOP HERE…</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The thoughts and anxieties going on people’s mind was constantly tracked and where needed psychological help provided. </a:t>
            </a:r>
          </a:p>
          <a:p>
            <a:pPr algn="just">
              <a:lnSpc>
                <a:spcPct val="120000"/>
              </a:lnSpc>
            </a:pPr>
            <a:r>
              <a:rPr lang="en-US" sz="1600" dirty="0">
                <a:latin typeface="Century" panose="02040604050505020304" pitchFamily="18" charset="0"/>
              </a:rPr>
              <a:t>Employee outreach centers were opened where all help, food, water, sanitation, first aid and counseling was provided. 1600 employees were covered by this facility. </a:t>
            </a:r>
          </a:p>
          <a:p>
            <a:pPr algn="just">
              <a:lnSpc>
                <a:spcPct val="120000"/>
              </a:lnSpc>
            </a:pPr>
            <a:r>
              <a:rPr lang="en-US" sz="1600" dirty="0">
                <a:latin typeface="Century" panose="02040604050505020304" pitchFamily="18" charset="0"/>
              </a:rPr>
              <a:t>Every employee was assigned to one mentor and it was that person’s responsibility to act as a “single window” clearance for any help that the person required. </a:t>
            </a:r>
          </a:p>
          <a:p>
            <a:pPr algn="just">
              <a:lnSpc>
                <a:spcPct val="120000"/>
              </a:lnSpc>
            </a:pPr>
            <a:r>
              <a:rPr lang="en-US" sz="1600" dirty="0" err="1">
                <a:latin typeface="Century" panose="02040604050505020304" pitchFamily="18" charset="0"/>
              </a:rPr>
              <a:t>Ratan</a:t>
            </a:r>
            <a:r>
              <a:rPr lang="en-US" sz="1600" dirty="0">
                <a:latin typeface="Century" panose="02040604050505020304" pitchFamily="18" charset="0"/>
              </a:rPr>
              <a:t> Tata personally visited the families of all the 80 employees who in some manner – either through injury or getting killed – were affected. </a:t>
            </a:r>
          </a:p>
          <a:p>
            <a:pPr algn="just">
              <a:lnSpc>
                <a:spcPct val="120000"/>
              </a:lnSpc>
            </a:pPr>
            <a:endParaRPr lang="en-US" sz="1600"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 name="Picture 2" descr="E:\Images CSR\tata_logo.png"/>
          <p:cNvPicPr>
            <a:picLocks noChangeAspect="1" noChangeArrowheads="1"/>
          </p:cNvPicPr>
          <p:nvPr/>
        </p:nvPicPr>
        <p:blipFill>
          <a:blip r:embed="rId4" cstate="print"/>
          <a:srcRect/>
          <a:stretch>
            <a:fillRect/>
          </a:stretch>
        </p:blipFill>
        <p:spPr bwMode="auto">
          <a:xfrm>
            <a:off x="7162800" y="4572000"/>
            <a:ext cx="1411172" cy="1295400"/>
          </a:xfrm>
          <a:prstGeom prst="rect">
            <a:avLst/>
          </a:prstGeom>
          <a:noFill/>
        </p:spPr>
      </p:pic>
    </p:spTree>
    <p:extLst>
      <p:ext uri="{BB962C8B-B14F-4D97-AF65-F5344CB8AC3E}">
        <p14:creationId xmlns:p14="http://schemas.microsoft.com/office/powerpoint/2010/main" val="1522801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0209"/>
            <a:ext cx="8229600" cy="1143000"/>
          </a:xfrm>
        </p:spPr>
        <p:txBody>
          <a:bodyPr>
            <a:normAutofit/>
          </a:bodyPr>
          <a:lstStyle/>
          <a:p>
            <a:r>
              <a:rPr lang="en-US" sz="2000" b="1" dirty="0" smtClean="0">
                <a:latin typeface="Century" pitchFamily="18" charset="0"/>
                <a:cs typeface="Arial" pitchFamily="34" charset="0"/>
              </a:rPr>
              <a:t>Lets Sum Up </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457200" y="1295400"/>
            <a:ext cx="8305800" cy="5562600"/>
          </a:xfrm>
        </p:spPr>
        <p:txBody>
          <a:bodyPr>
            <a:normAutofit/>
          </a:bodyPr>
          <a:lstStyle/>
          <a:p>
            <a:pPr lvl="0" algn="just"/>
            <a:r>
              <a:rPr lang="en-GB" sz="1600" dirty="0">
                <a:latin typeface="Century" pitchFamily="18" charset="0"/>
              </a:rPr>
              <a:t>Business activities impact the social environment, </a:t>
            </a:r>
            <a:r>
              <a:rPr lang="en-GB" sz="1600" dirty="0" smtClean="0">
                <a:latin typeface="Century" pitchFamily="18" charset="0"/>
              </a:rPr>
              <a:t>so </a:t>
            </a:r>
            <a:r>
              <a:rPr lang="en-GB" sz="1600" dirty="0">
                <a:latin typeface="Century" pitchFamily="18" charset="0"/>
              </a:rPr>
              <a:t>managers need to </a:t>
            </a:r>
            <a:r>
              <a:rPr lang="en-GB" sz="1600" b="1" dirty="0">
                <a:latin typeface="Century" pitchFamily="18" charset="0"/>
              </a:rPr>
              <a:t>understand this relationship and </a:t>
            </a:r>
            <a:r>
              <a:rPr lang="en-GB" sz="1600" b="1" dirty="0" smtClean="0">
                <a:latin typeface="Century" pitchFamily="18" charset="0"/>
              </a:rPr>
              <a:t>their </a:t>
            </a:r>
            <a:r>
              <a:rPr lang="en-GB" sz="1600" b="1" dirty="0">
                <a:latin typeface="Century" pitchFamily="18" charset="0"/>
              </a:rPr>
              <a:t>the impact </a:t>
            </a:r>
            <a:r>
              <a:rPr lang="en-GB" sz="1600" b="1" dirty="0" smtClean="0">
                <a:latin typeface="Century" pitchFamily="18" charset="0"/>
              </a:rPr>
              <a:t>on </a:t>
            </a:r>
            <a:r>
              <a:rPr lang="en-GB" sz="1600" b="1" dirty="0">
                <a:latin typeface="Century" pitchFamily="18" charset="0"/>
              </a:rPr>
              <a:t>society</a:t>
            </a:r>
            <a:r>
              <a:rPr lang="en-GB" sz="1600" dirty="0" smtClean="0">
                <a:latin typeface="Century" pitchFamily="18" charset="0"/>
              </a:rPr>
              <a:t>.</a:t>
            </a:r>
          </a:p>
          <a:p>
            <a:pPr lvl="0" algn="just"/>
            <a:r>
              <a:rPr lang="en-GB" sz="1600" dirty="0" smtClean="0">
                <a:latin typeface="Century" pitchFamily="18" charset="0"/>
              </a:rPr>
              <a:t>Systems </a:t>
            </a:r>
            <a:r>
              <a:rPr lang="en-GB" sz="1600" dirty="0">
                <a:latin typeface="Century" pitchFamily="18" charset="0"/>
              </a:rPr>
              <a:t>Theory helps managers to look at organisations from a broader perspective. </a:t>
            </a:r>
            <a:endParaRPr lang="en-GB" sz="1600" dirty="0" smtClean="0">
              <a:latin typeface="Century" pitchFamily="18" charset="0"/>
            </a:endParaRPr>
          </a:p>
          <a:p>
            <a:pPr lvl="0" algn="just"/>
            <a:r>
              <a:rPr lang="en-GB" sz="1600" b="1" dirty="0" smtClean="0">
                <a:latin typeface="Century" pitchFamily="18" charset="0"/>
              </a:rPr>
              <a:t>Ownership </a:t>
            </a:r>
            <a:r>
              <a:rPr lang="en-GB" sz="1600" b="1" dirty="0">
                <a:latin typeface="Century" pitchFamily="18" charset="0"/>
              </a:rPr>
              <a:t>Theory of the Firm </a:t>
            </a:r>
            <a:r>
              <a:rPr lang="en-GB" sz="1600" dirty="0">
                <a:latin typeface="Century" pitchFamily="18" charset="0"/>
              </a:rPr>
              <a:t>stresses that the primary duty of a firm is to </a:t>
            </a:r>
            <a:r>
              <a:rPr lang="en-GB" sz="1600" b="1" dirty="0">
                <a:latin typeface="Century" pitchFamily="18" charset="0"/>
              </a:rPr>
              <a:t>maximise shareholder’s profits</a:t>
            </a:r>
            <a:r>
              <a:rPr lang="en-GB" sz="1600" dirty="0">
                <a:latin typeface="Century" pitchFamily="18" charset="0"/>
              </a:rPr>
              <a:t>. </a:t>
            </a:r>
            <a:endParaRPr lang="en-GB" sz="1600" dirty="0" smtClean="0">
              <a:latin typeface="Century" pitchFamily="18" charset="0"/>
            </a:endParaRPr>
          </a:p>
          <a:p>
            <a:pPr lvl="0" algn="just"/>
            <a:r>
              <a:rPr lang="en-GB" sz="1600" b="1" dirty="0" smtClean="0">
                <a:latin typeface="Century" pitchFamily="18" charset="0"/>
              </a:rPr>
              <a:t>Stakeholder </a:t>
            </a:r>
            <a:r>
              <a:rPr lang="en-GB" sz="1600" b="1" dirty="0">
                <a:latin typeface="Century" pitchFamily="18" charset="0"/>
              </a:rPr>
              <a:t>Theory </a:t>
            </a:r>
            <a:r>
              <a:rPr lang="en-GB" sz="1600" dirty="0">
                <a:latin typeface="Century" pitchFamily="18" charset="0"/>
              </a:rPr>
              <a:t>states that the firm should </a:t>
            </a:r>
            <a:r>
              <a:rPr lang="en-GB" sz="1600" b="1" dirty="0">
                <a:latin typeface="Century" pitchFamily="18" charset="0"/>
              </a:rPr>
              <a:t>act in the interest of all its stakeholders.</a:t>
            </a:r>
            <a:endParaRPr lang="en-IN" sz="1600" b="1" dirty="0">
              <a:latin typeface="Century" pitchFamily="18" charset="0"/>
            </a:endParaRPr>
          </a:p>
          <a:p>
            <a:pPr lvl="0" algn="just"/>
            <a:r>
              <a:rPr lang="en-GB" sz="1600" dirty="0" smtClean="0">
                <a:latin typeface="Century" pitchFamily="18" charset="0"/>
              </a:rPr>
              <a:t>Stakeholders </a:t>
            </a:r>
            <a:r>
              <a:rPr lang="en-GB" sz="1600" dirty="0">
                <a:latin typeface="Century" pitchFamily="18" charset="0"/>
              </a:rPr>
              <a:t>can be divided into two: </a:t>
            </a:r>
            <a:r>
              <a:rPr lang="en-GB" sz="1600" b="1" dirty="0">
                <a:latin typeface="Century" pitchFamily="18" charset="0"/>
              </a:rPr>
              <a:t>primary stakeholders </a:t>
            </a:r>
            <a:r>
              <a:rPr lang="en-GB" sz="1600" dirty="0">
                <a:latin typeface="Century" pitchFamily="18" charset="0"/>
              </a:rPr>
              <a:t>– who have direct stake in a company like employees, suppliers, local communities, business partners etc. and </a:t>
            </a:r>
            <a:r>
              <a:rPr lang="en-GB" sz="1600" b="1" dirty="0">
                <a:latin typeface="Century" pitchFamily="18" charset="0"/>
              </a:rPr>
              <a:t>secondary stakeholders </a:t>
            </a:r>
            <a:r>
              <a:rPr lang="en-GB" sz="1600" dirty="0">
                <a:latin typeface="Century" pitchFamily="18" charset="0"/>
              </a:rPr>
              <a:t>– who don’t have direct stake like media, social groups, civic bodies etc</a:t>
            </a:r>
            <a:r>
              <a:rPr lang="en-GB" sz="1600" dirty="0" smtClean="0">
                <a:latin typeface="Century" pitchFamily="18" charset="0"/>
              </a:rPr>
              <a:t>.</a:t>
            </a:r>
          </a:p>
          <a:p>
            <a:pPr lvl="0" algn="just"/>
            <a:r>
              <a:rPr lang="en-GB" sz="1600" dirty="0" smtClean="0">
                <a:latin typeface="Century" pitchFamily="18" charset="0"/>
              </a:rPr>
              <a:t>While </a:t>
            </a:r>
            <a:r>
              <a:rPr lang="en-GB" sz="1600" b="1" dirty="0">
                <a:latin typeface="Century" pitchFamily="18" charset="0"/>
              </a:rPr>
              <a:t>deciding future </a:t>
            </a:r>
            <a:r>
              <a:rPr lang="en-GB" sz="1600" b="1" dirty="0" smtClean="0">
                <a:latin typeface="Century" pitchFamily="18" charset="0"/>
              </a:rPr>
              <a:t>strategies-stakeholders </a:t>
            </a:r>
            <a:r>
              <a:rPr lang="en-GB" sz="1600" b="1" dirty="0">
                <a:latin typeface="Century" pitchFamily="18" charset="0"/>
              </a:rPr>
              <a:t>views must be taken into consideration. </a:t>
            </a:r>
            <a:endParaRPr lang="en-IN" sz="1600" b="1" dirty="0">
              <a:latin typeface="Century" pitchFamily="18" charset="0"/>
            </a:endParaRPr>
          </a:p>
          <a:p>
            <a:pPr algn="just">
              <a:lnSpc>
                <a:spcPct val="250000"/>
              </a:lnSpc>
            </a:pPr>
            <a:endParaRPr lang="en-GB" sz="1600" b="1"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35071134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E19EB6-B1DE-4EBF-9221-388C31D06010}"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97051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rPr>
              <a:t>TATA DOESN’T SAY BYE </a:t>
            </a:r>
            <a:r>
              <a:rPr lang="en-US" sz="2400" b="1" dirty="0" err="1" smtClean="0">
                <a:latin typeface="Century" panose="02040604050505020304" pitchFamily="18" charset="0"/>
              </a:rPr>
              <a:t>BYE</a:t>
            </a:r>
            <a:r>
              <a:rPr lang="en-US" sz="2400" b="1" dirty="0" smtClean="0">
                <a:latin typeface="Century" panose="02040604050505020304" pitchFamily="18" charset="0"/>
              </a:rPr>
              <a:t> HERE…</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The dependents of the employees were flown from outside Mumbai to Mumbai and taken care off in terms of ensuring mental assurance and peace. They were all accommodated in Hotel President for 3 weeks. </a:t>
            </a:r>
          </a:p>
          <a:p>
            <a:pPr algn="just">
              <a:lnSpc>
                <a:spcPct val="120000"/>
              </a:lnSpc>
            </a:pPr>
            <a:r>
              <a:rPr lang="en-US" sz="1600" dirty="0" err="1">
                <a:latin typeface="Century" panose="02040604050505020304" pitchFamily="18" charset="0"/>
              </a:rPr>
              <a:t>Ratan</a:t>
            </a:r>
            <a:r>
              <a:rPr lang="en-US" sz="1600" dirty="0">
                <a:latin typeface="Century" panose="02040604050505020304" pitchFamily="18" charset="0"/>
              </a:rPr>
              <a:t> Tata himself asked the families and dependents – as to what they wanted him to do. </a:t>
            </a:r>
          </a:p>
          <a:p>
            <a:pPr algn="just">
              <a:lnSpc>
                <a:spcPct val="120000"/>
              </a:lnSpc>
            </a:pPr>
            <a:r>
              <a:rPr lang="en-US" sz="1600" dirty="0">
                <a:latin typeface="Century" panose="02040604050505020304" pitchFamily="18" charset="0"/>
              </a:rPr>
              <a:t>In a record time of 20 days, a new trust was created by the Tata’s for the purpose of relief of employees. </a:t>
            </a:r>
          </a:p>
          <a:p>
            <a:pPr algn="just">
              <a:lnSpc>
                <a:spcPct val="120000"/>
              </a:lnSpc>
            </a:pPr>
            <a:r>
              <a:rPr lang="en-US" sz="1600" dirty="0">
                <a:latin typeface="Century" panose="02040604050505020304" pitchFamily="18" charset="0"/>
              </a:rPr>
              <a:t>What is unique is that even the other people, the railway employees, the police staff, the pedestrians who had nothing to do with </a:t>
            </a:r>
            <a:r>
              <a:rPr lang="en-US" sz="1600" dirty="0" err="1">
                <a:latin typeface="Century" panose="02040604050505020304" pitchFamily="18" charset="0"/>
              </a:rPr>
              <a:t>Tatas</a:t>
            </a:r>
            <a:r>
              <a:rPr lang="en-US" sz="1600" dirty="0">
                <a:latin typeface="Century" panose="02040604050505020304" pitchFamily="18" charset="0"/>
              </a:rPr>
              <a:t> were covered by compensation. Each one of them was provided subsistence allowance of Rs. 10K per month for all these people for 6 months. </a:t>
            </a:r>
          </a:p>
          <a:p>
            <a:pPr algn="just">
              <a:lnSpc>
                <a:spcPct val="120000"/>
              </a:lnSpc>
            </a:pPr>
            <a:endParaRPr lang="en-US" sz="1600"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 name="Picture 2" descr="E:\Images CSR\tata_logo.png"/>
          <p:cNvPicPr>
            <a:picLocks noChangeAspect="1" noChangeArrowheads="1"/>
          </p:cNvPicPr>
          <p:nvPr/>
        </p:nvPicPr>
        <p:blipFill>
          <a:blip r:embed="rId4" cstate="print"/>
          <a:srcRect/>
          <a:stretch>
            <a:fillRect/>
          </a:stretch>
        </p:blipFill>
        <p:spPr bwMode="auto">
          <a:xfrm>
            <a:off x="7322010" y="4800600"/>
            <a:ext cx="1328162" cy="1219200"/>
          </a:xfrm>
          <a:prstGeom prst="rect">
            <a:avLst/>
          </a:prstGeom>
          <a:noFill/>
        </p:spPr>
      </p:pic>
    </p:spTree>
    <p:extLst>
      <p:ext uri="{BB962C8B-B14F-4D97-AF65-F5344CB8AC3E}">
        <p14:creationId xmlns:p14="http://schemas.microsoft.com/office/powerpoint/2010/main" val="3527343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vert="horz" lIns="91440" tIns="45720" rIns="91440" bIns="45720" rtlCol="0" anchor="ctr">
            <a:normAutofit/>
          </a:bodyPr>
          <a:lstStyle/>
          <a:p>
            <a:r>
              <a:rPr lang="en-US" sz="2400" b="1" dirty="0" smtClean="0">
                <a:latin typeface="Century" panose="02040604050505020304" pitchFamily="18" charset="0"/>
              </a:rPr>
              <a:t>PERSONAL SALUTE FROM EACH ONE OF US…</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A 4 year old granddaughter of a vendor got 4 bullets in her and only one was removed in the Government hospital. She was taken to Bombay hospital and several </a:t>
            </a:r>
            <a:r>
              <a:rPr lang="en-US" sz="1600" dirty="0" err="1">
                <a:latin typeface="Century" panose="02040604050505020304" pitchFamily="18" charset="0"/>
              </a:rPr>
              <a:t>lacs</a:t>
            </a:r>
            <a:r>
              <a:rPr lang="en-US" sz="1600" dirty="0">
                <a:latin typeface="Century" panose="02040604050505020304" pitchFamily="18" charset="0"/>
              </a:rPr>
              <a:t> were spent by the </a:t>
            </a:r>
            <a:r>
              <a:rPr lang="en-US" sz="1600" dirty="0" err="1">
                <a:latin typeface="Century" panose="02040604050505020304" pitchFamily="18" charset="0"/>
              </a:rPr>
              <a:t>Tatas</a:t>
            </a:r>
            <a:r>
              <a:rPr lang="en-US" sz="1600" dirty="0">
                <a:latin typeface="Century" panose="02040604050505020304" pitchFamily="18" charset="0"/>
              </a:rPr>
              <a:t> on her to fully recover her. </a:t>
            </a:r>
          </a:p>
          <a:p>
            <a:pPr algn="just">
              <a:lnSpc>
                <a:spcPct val="120000"/>
              </a:lnSpc>
            </a:pPr>
            <a:r>
              <a:rPr lang="en-US" sz="1600" dirty="0">
                <a:latin typeface="Century" panose="02040604050505020304" pitchFamily="18" charset="0"/>
              </a:rPr>
              <a:t>New hand carts were provided to several vendors who lost their carts. </a:t>
            </a:r>
          </a:p>
          <a:p>
            <a:pPr algn="just">
              <a:lnSpc>
                <a:spcPct val="120000"/>
              </a:lnSpc>
            </a:pPr>
            <a:r>
              <a:rPr lang="en-US" sz="1600" dirty="0">
                <a:latin typeface="Century" panose="02040604050505020304" pitchFamily="18" charset="0"/>
              </a:rPr>
              <a:t>Tata will take responsibility of life education of 46 children of the victims of the terror. </a:t>
            </a:r>
          </a:p>
          <a:p>
            <a:pPr algn="just">
              <a:lnSpc>
                <a:spcPct val="120000"/>
              </a:lnSpc>
            </a:pPr>
            <a:r>
              <a:rPr lang="en-US" sz="1600" dirty="0">
                <a:latin typeface="Century" panose="02040604050505020304" pitchFamily="18" charset="0"/>
              </a:rPr>
              <a:t>This was the most trying period in the life of the </a:t>
            </a:r>
            <a:r>
              <a:rPr lang="en-US" sz="1600" dirty="0" err="1">
                <a:latin typeface="Century" panose="02040604050505020304" pitchFamily="18" charset="0"/>
              </a:rPr>
              <a:t>organisation</a:t>
            </a:r>
            <a:r>
              <a:rPr lang="en-US" sz="1600" dirty="0">
                <a:latin typeface="Century" panose="02040604050505020304" pitchFamily="18" charset="0"/>
              </a:rPr>
              <a:t>. Senior managers including </a:t>
            </a:r>
            <a:r>
              <a:rPr lang="en-US" sz="1600" dirty="0" err="1">
                <a:latin typeface="Century" panose="02040604050505020304" pitchFamily="18" charset="0"/>
              </a:rPr>
              <a:t>Ratan</a:t>
            </a:r>
            <a:r>
              <a:rPr lang="en-US" sz="1600" dirty="0">
                <a:latin typeface="Century" panose="02040604050505020304" pitchFamily="18" charset="0"/>
              </a:rPr>
              <a:t> Tata were visiting funeral to funeral over the 3 days that were most horrible. </a:t>
            </a:r>
          </a:p>
          <a:p>
            <a:pPr algn="just">
              <a:lnSpc>
                <a:spcPct val="120000"/>
              </a:lnSpc>
            </a:pPr>
            <a:endParaRPr lang="en-US" sz="1600"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 name="Picture 2" descr="E:\Images CSR\tata_logo.png"/>
          <p:cNvPicPr>
            <a:picLocks noChangeAspect="1" noChangeArrowheads="1"/>
          </p:cNvPicPr>
          <p:nvPr/>
        </p:nvPicPr>
        <p:blipFill>
          <a:blip r:embed="rId4" cstate="print"/>
          <a:srcRect/>
          <a:stretch>
            <a:fillRect/>
          </a:stretch>
        </p:blipFill>
        <p:spPr bwMode="auto">
          <a:xfrm>
            <a:off x="7277795" y="4648200"/>
            <a:ext cx="1411172" cy="1295400"/>
          </a:xfrm>
          <a:prstGeom prst="rect">
            <a:avLst/>
          </a:prstGeom>
          <a:noFill/>
        </p:spPr>
      </p:pic>
    </p:spTree>
    <p:extLst>
      <p:ext uri="{BB962C8B-B14F-4D97-AF65-F5344CB8AC3E}">
        <p14:creationId xmlns:p14="http://schemas.microsoft.com/office/powerpoint/2010/main" val="3138849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rPr>
              <a:t>SETTLEMENT..</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The settlement for every deceased member ranged from Rs. 36 to 85 </a:t>
            </a:r>
            <a:r>
              <a:rPr lang="en-US" sz="1600" dirty="0" err="1">
                <a:latin typeface="Century" panose="02040604050505020304" pitchFamily="18" charset="0"/>
              </a:rPr>
              <a:t>lacs</a:t>
            </a:r>
            <a:r>
              <a:rPr lang="en-US" sz="1600" dirty="0">
                <a:latin typeface="Century" panose="02040604050505020304" pitchFamily="18" charset="0"/>
              </a:rPr>
              <a:t> [One </a:t>
            </a:r>
            <a:r>
              <a:rPr lang="en-US" sz="1600" dirty="0" err="1">
                <a:latin typeface="Century" panose="02040604050505020304" pitchFamily="18" charset="0"/>
              </a:rPr>
              <a:t>lakh</a:t>
            </a:r>
            <a:r>
              <a:rPr lang="en-US" sz="1600" dirty="0">
                <a:latin typeface="Century" panose="02040604050505020304" pitchFamily="18" charset="0"/>
              </a:rPr>
              <a:t> rupees translates to approx 2200 US $ ] in addition to the following benefits: </a:t>
            </a:r>
          </a:p>
          <a:p>
            <a:pPr lvl="1"/>
            <a:r>
              <a:rPr lang="en-US" sz="1600" dirty="0">
                <a:latin typeface="Century" panose="02040604050505020304" pitchFamily="18" charset="0"/>
              </a:rPr>
              <a:t>a. Full last salary for life for the family and dependents;</a:t>
            </a:r>
          </a:p>
          <a:p>
            <a:pPr lvl="1"/>
            <a:r>
              <a:rPr lang="en-US" sz="1600" dirty="0">
                <a:latin typeface="Century" panose="02040604050505020304" pitchFamily="18" charset="0"/>
              </a:rPr>
              <a:t>b. Complete responsibility of education of children and dependents – anywhere in the world.</a:t>
            </a:r>
          </a:p>
          <a:p>
            <a:pPr lvl="1"/>
            <a:r>
              <a:rPr lang="en-US" sz="1600" dirty="0">
                <a:latin typeface="Century" panose="02040604050505020304" pitchFamily="18" charset="0"/>
              </a:rPr>
              <a:t>c. Full Medical facility for the whole family and dependents for rest of their life.</a:t>
            </a:r>
          </a:p>
          <a:p>
            <a:pPr lvl="1"/>
            <a:r>
              <a:rPr lang="en-US" sz="1600" dirty="0">
                <a:latin typeface="Century" panose="02040604050505020304" pitchFamily="18" charset="0"/>
              </a:rPr>
              <a:t>d. All loans and advances were waived off – irrespective of the amount.</a:t>
            </a:r>
          </a:p>
          <a:p>
            <a:pPr lvl="1"/>
            <a:r>
              <a:rPr lang="en-US" sz="1600" dirty="0">
                <a:latin typeface="Century" panose="02040604050505020304" pitchFamily="18" charset="0"/>
              </a:rPr>
              <a:t>e. Counselor for life for each person</a:t>
            </a:r>
          </a:p>
          <a:p>
            <a:pPr algn="just">
              <a:lnSpc>
                <a:spcPct val="120000"/>
              </a:lnSpc>
            </a:pPr>
            <a:endParaRPr lang="en-US" sz="1600"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 name="Picture 2" descr="E:\Images CSR\tata_logo.png"/>
          <p:cNvPicPr>
            <a:picLocks noChangeAspect="1" noChangeArrowheads="1"/>
          </p:cNvPicPr>
          <p:nvPr/>
        </p:nvPicPr>
        <p:blipFill>
          <a:blip r:embed="rId4" cstate="print"/>
          <a:srcRect/>
          <a:stretch>
            <a:fillRect/>
          </a:stretch>
        </p:blipFill>
        <p:spPr bwMode="auto">
          <a:xfrm>
            <a:off x="7352495" y="4648200"/>
            <a:ext cx="1411172" cy="1295400"/>
          </a:xfrm>
          <a:prstGeom prst="rect">
            <a:avLst/>
          </a:prstGeom>
          <a:noFill/>
        </p:spPr>
      </p:pic>
    </p:spTree>
    <p:extLst>
      <p:ext uri="{BB962C8B-B14F-4D97-AF65-F5344CB8AC3E}">
        <p14:creationId xmlns:p14="http://schemas.microsoft.com/office/powerpoint/2010/main" val="45987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rPr>
              <a:t>CASE STUDY QUESTION?</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Do you think so, What Mr. </a:t>
            </a:r>
            <a:r>
              <a:rPr lang="en-US" sz="1600" dirty="0" err="1">
                <a:latin typeface="Century" panose="02040604050505020304" pitchFamily="18" charset="0"/>
              </a:rPr>
              <a:t>Ratan</a:t>
            </a:r>
            <a:r>
              <a:rPr lang="en-US" sz="1600" dirty="0">
                <a:latin typeface="Century" panose="02040604050505020304" pitchFamily="18" charset="0"/>
              </a:rPr>
              <a:t> Tata did is Right? </a:t>
            </a:r>
          </a:p>
          <a:p>
            <a:pPr algn="just">
              <a:lnSpc>
                <a:spcPct val="120000"/>
              </a:lnSpc>
            </a:pPr>
            <a:r>
              <a:rPr lang="en-US" sz="1600" dirty="0">
                <a:latin typeface="Century" panose="02040604050505020304" pitchFamily="18" charset="0"/>
              </a:rPr>
              <a:t>Shareholders money is not utilized for business purpose but for community. Explain?</a:t>
            </a:r>
          </a:p>
          <a:p>
            <a:pPr algn="just">
              <a:lnSpc>
                <a:spcPct val="120000"/>
              </a:lnSpc>
            </a:pPr>
            <a:r>
              <a:rPr lang="en-US" sz="1600" dirty="0">
                <a:latin typeface="Century" panose="02040604050505020304" pitchFamily="18" charset="0"/>
              </a:rPr>
              <a:t>If you had been at the place of </a:t>
            </a:r>
            <a:r>
              <a:rPr lang="en-US" sz="1600" dirty="0" err="1">
                <a:latin typeface="Century" panose="02040604050505020304" pitchFamily="18" charset="0"/>
              </a:rPr>
              <a:t>Shri</a:t>
            </a:r>
            <a:r>
              <a:rPr lang="en-US" sz="1600" dirty="0">
                <a:latin typeface="Century" panose="02040604050505020304" pitchFamily="18" charset="0"/>
              </a:rPr>
              <a:t> </a:t>
            </a:r>
            <a:r>
              <a:rPr lang="en-US" sz="1600" dirty="0" err="1">
                <a:latin typeface="Century" panose="02040604050505020304" pitchFamily="18" charset="0"/>
              </a:rPr>
              <a:t>Ratan</a:t>
            </a:r>
            <a:r>
              <a:rPr lang="en-US" sz="1600" dirty="0">
                <a:latin typeface="Century" panose="02040604050505020304" pitchFamily="18" charset="0"/>
              </a:rPr>
              <a:t> Tata what you would have done?</a:t>
            </a:r>
          </a:p>
          <a:p>
            <a:pPr algn="just">
              <a:lnSpc>
                <a:spcPct val="120000"/>
              </a:lnSpc>
            </a:pPr>
            <a:endParaRPr lang="en-US" sz="1600" dirty="0">
              <a:latin typeface="Century" panose="02040604050505020304" pitchFamily="18" charset="0"/>
            </a:endParaRPr>
          </a:p>
          <a:p>
            <a:pPr algn="just">
              <a:lnSpc>
                <a:spcPct val="120000"/>
              </a:lnSpc>
            </a:pPr>
            <a:endParaRPr lang="en-US" sz="1600" dirty="0">
              <a:latin typeface="Century" panose="02040604050505020304" pitchFamily="18" charset="0"/>
            </a:endParaRPr>
          </a:p>
          <a:p>
            <a:pPr algn="just">
              <a:lnSpc>
                <a:spcPct val="120000"/>
              </a:lnSpc>
            </a:pPr>
            <a:endParaRPr lang="en-US" sz="1600"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2050" name="Picture 2" descr="http://www.topnews.in/files/Ratan-Tata_7.jpg"/>
          <p:cNvPicPr>
            <a:picLocks noChangeAspect="1" noChangeArrowheads="1"/>
          </p:cNvPicPr>
          <p:nvPr/>
        </p:nvPicPr>
        <p:blipFill>
          <a:blip r:embed="rId4"/>
          <a:srcRect/>
          <a:stretch>
            <a:fillRect/>
          </a:stretch>
        </p:blipFill>
        <p:spPr bwMode="auto">
          <a:xfrm>
            <a:off x="7010400" y="3505200"/>
            <a:ext cx="1790700" cy="2396617"/>
          </a:xfrm>
          <a:prstGeom prst="rect">
            <a:avLst/>
          </a:prstGeom>
          <a:noFill/>
        </p:spPr>
      </p:pic>
    </p:spTree>
    <p:extLst>
      <p:ext uri="{BB962C8B-B14F-4D97-AF65-F5344CB8AC3E}">
        <p14:creationId xmlns:p14="http://schemas.microsoft.com/office/powerpoint/2010/main" val="416041615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a:latin typeface="Century" panose="02040604050505020304" pitchFamily="18" charset="0"/>
              </a:rPr>
              <a:t>TATA TEA – JAAGO RE…. </a:t>
            </a:r>
          </a:p>
        </p:txBody>
      </p:sp>
      <p:sp>
        <p:nvSpPr>
          <p:cNvPr id="3" name="Content Placeholder 2"/>
          <p:cNvSpPr>
            <a:spLocks noGrp="1"/>
          </p:cNvSpPr>
          <p:nvPr>
            <p:ph idx="1"/>
          </p:nvPr>
        </p:nvSpPr>
        <p:spPr/>
        <p:txBody>
          <a:bodyPr/>
          <a:lstStyle/>
          <a:p>
            <a:endParaRPr lang="en-US"/>
          </a:p>
        </p:txBody>
      </p:sp>
      <p:sp>
        <p:nvSpPr>
          <p:cNvPr id="8" name="Footer Placeholder 7"/>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 name="Picture 3" descr="tata-tea-jaajore.jpg"/>
          <p:cNvPicPr>
            <a:picLocks noChangeAspect="1"/>
          </p:cNvPicPr>
          <p:nvPr/>
        </p:nvPicPr>
        <p:blipFill>
          <a:blip r:embed="rId4" cstate="print"/>
          <a:stretch>
            <a:fillRect/>
          </a:stretch>
        </p:blipFill>
        <p:spPr>
          <a:xfrm>
            <a:off x="609600" y="1524000"/>
            <a:ext cx="3886200" cy="4648200"/>
          </a:xfrm>
          <a:prstGeom prst="rect">
            <a:avLst/>
          </a:prstGeom>
        </p:spPr>
      </p:pic>
      <p:pic>
        <p:nvPicPr>
          <p:cNvPr id="5" name="Picture 4" descr="Tata-Tea.jpg"/>
          <p:cNvPicPr>
            <a:picLocks noChangeAspect="1"/>
          </p:cNvPicPr>
          <p:nvPr/>
        </p:nvPicPr>
        <p:blipFill>
          <a:blip r:embed="rId5" cstate="print"/>
          <a:stretch>
            <a:fillRect/>
          </a:stretch>
        </p:blipFill>
        <p:spPr>
          <a:xfrm>
            <a:off x="4876799" y="3848100"/>
            <a:ext cx="3505201" cy="2243709"/>
          </a:xfrm>
          <a:prstGeom prst="rect">
            <a:avLst/>
          </a:prstGeom>
        </p:spPr>
      </p:pic>
      <p:pic>
        <p:nvPicPr>
          <p:cNvPr id="6" name="Picture 5" descr="3400443177_2dd2bba65d.jpg"/>
          <p:cNvPicPr>
            <a:picLocks noChangeAspect="1"/>
          </p:cNvPicPr>
          <p:nvPr/>
        </p:nvPicPr>
        <p:blipFill>
          <a:blip r:embed="rId6" cstate="print"/>
          <a:stretch>
            <a:fillRect/>
          </a:stretch>
        </p:blipFill>
        <p:spPr>
          <a:xfrm>
            <a:off x="4814636" y="1561652"/>
            <a:ext cx="3643564" cy="2067763"/>
          </a:xfrm>
          <a:prstGeom prst="rect">
            <a:avLst/>
          </a:prstGeom>
        </p:spPr>
      </p:pic>
      <p:pic>
        <p:nvPicPr>
          <p:cNvPr id="7" name="Picture 2" descr="E:\Images CSR\tata_logo.png"/>
          <p:cNvPicPr>
            <a:picLocks noChangeAspect="1" noChangeArrowheads="1"/>
          </p:cNvPicPr>
          <p:nvPr/>
        </p:nvPicPr>
        <p:blipFill>
          <a:blip r:embed="rId7" cstate="print"/>
          <a:srcRect/>
          <a:stretch>
            <a:fillRect/>
          </a:stretch>
        </p:blipFill>
        <p:spPr bwMode="auto">
          <a:xfrm>
            <a:off x="7467601" y="152400"/>
            <a:ext cx="1296066" cy="1189738"/>
          </a:xfrm>
          <a:prstGeom prst="rect">
            <a:avLst/>
          </a:prstGeom>
          <a:noFill/>
        </p:spPr>
      </p:pic>
    </p:spTree>
    <p:extLst>
      <p:ext uri="{BB962C8B-B14F-4D97-AF65-F5344CB8AC3E}">
        <p14:creationId xmlns:p14="http://schemas.microsoft.com/office/powerpoint/2010/main" val="210093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rPr>
              <a:t>TATA TEA</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The latest “</a:t>
            </a:r>
            <a:r>
              <a:rPr lang="en-US" sz="1600" dirty="0" err="1">
                <a:latin typeface="Century" panose="02040604050505020304" pitchFamily="18" charset="0"/>
              </a:rPr>
              <a:t>Badi</a:t>
            </a:r>
            <a:r>
              <a:rPr lang="en-US" sz="1600" dirty="0">
                <a:latin typeface="Century" panose="02040604050505020304" pitchFamily="18" charset="0"/>
              </a:rPr>
              <a:t> Patti/</a:t>
            </a:r>
            <a:r>
              <a:rPr lang="en-US" sz="1600" dirty="0" err="1">
                <a:latin typeface="Century" panose="02040604050505020304" pitchFamily="18" charset="0"/>
              </a:rPr>
              <a:t>Chhoti</a:t>
            </a:r>
            <a:r>
              <a:rPr lang="en-US" sz="1600" dirty="0">
                <a:latin typeface="Century" panose="02040604050505020304" pitchFamily="18" charset="0"/>
              </a:rPr>
              <a:t> Patti” message signifies the richness of tea leaves, while at the same time, it satirically takes a shot at bribery which is prevalent in India. </a:t>
            </a:r>
          </a:p>
          <a:p>
            <a:pPr algn="just">
              <a:lnSpc>
                <a:spcPct val="120000"/>
              </a:lnSpc>
            </a:pPr>
            <a:r>
              <a:rPr lang="en-US" sz="1600" dirty="0">
                <a:latin typeface="Century" panose="02040604050505020304" pitchFamily="18" charset="0"/>
              </a:rPr>
              <a:t>The current campaign is an extension of the current campaign based around the social (awakening) theme of “</a:t>
            </a:r>
            <a:r>
              <a:rPr lang="en-US" sz="1600" dirty="0" err="1">
                <a:latin typeface="Century" panose="02040604050505020304" pitchFamily="18" charset="0"/>
              </a:rPr>
              <a:t>Jaago</a:t>
            </a:r>
            <a:r>
              <a:rPr lang="en-US" sz="1600" dirty="0">
                <a:latin typeface="Century" panose="02040604050505020304" pitchFamily="18" charset="0"/>
              </a:rPr>
              <a:t> re”. </a:t>
            </a: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40964" name="Picture 4" descr="http://www.icaruspd.com/pdweb/wp-content/uploads/2011/03/TT-premium_2_171210.jpg"/>
          <p:cNvPicPr>
            <a:picLocks noChangeAspect="1" noChangeArrowheads="1"/>
          </p:cNvPicPr>
          <p:nvPr/>
        </p:nvPicPr>
        <p:blipFill>
          <a:blip r:embed="rId4"/>
          <a:srcRect/>
          <a:stretch>
            <a:fillRect/>
          </a:stretch>
        </p:blipFill>
        <p:spPr bwMode="auto">
          <a:xfrm>
            <a:off x="1066800" y="3657600"/>
            <a:ext cx="6667500" cy="2133600"/>
          </a:xfrm>
          <a:prstGeom prst="rect">
            <a:avLst/>
          </a:prstGeom>
          <a:noFill/>
        </p:spPr>
      </p:pic>
    </p:spTree>
    <p:extLst>
      <p:ext uri="{BB962C8B-B14F-4D97-AF65-F5344CB8AC3E}">
        <p14:creationId xmlns:p14="http://schemas.microsoft.com/office/powerpoint/2010/main" val="668919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rPr>
              <a:t>AND LET SEE WHAT’S NOT CSR?</a:t>
            </a:r>
            <a:endParaRPr lang="en-US" sz="2400" b="1"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err="1">
                <a:latin typeface="Century" panose="02040604050505020304" pitchFamily="18" charset="0"/>
              </a:rPr>
              <a:t>Everytime</a:t>
            </a:r>
            <a:r>
              <a:rPr lang="en-US" sz="1600" dirty="0">
                <a:latin typeface="Century" panose="02040604050505020304" pitchFamily="18" charset="0"/>
              </a:rPr>
              <a:t> a new scam is known, the sum of the scam is in multiples of earlier scams.</a:t>
            </a:r>
          </a:p>
          <a:p>
            <a:pPr algn="just">
              <a:lnSpc>
                <a:spcPct val="120000"/>
              </a:lnSpc>
            </a:pPr>
            <a:r>
              <a:rPr lang="en-US" sz="1600" dirty="0" err="1">
                <a:latin typeface="Century" panose="02040604050505020304" pitchFamily="18" charset="0"/>
              </a:rPr>
              <a:t>Bofors</a:t>
            </a:r>
            <a:r>
              <a:rPr lang="en-US" sz="1600" dirty="0">
                <a:latin typeface="Century" panose="02040604050505020304" pitchFamily="18" charset="0"/>
              </a:rPr>
              <a:t> ?? 25 years?  “  ONLY” 60 </a:t>
            </a:r>
            <a:r>
              <a:rPr lang="en-US" sz="1600" dirty="0" err="1">
                <a:latin typeface="Century" panose="02040604050505020304" pitchFamily="18" charset="0"/>
              </a:rPr>
              <a:t>cr</a:t>
            </a: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4000 cr. </a:t>
            </a:r>
            <a:r>
              <a:rPr lang="en-US" sz="1600" dirty="0" err="1">
                <a:latin typeface="Century" panose="02040604050505020304" pitchFamily="18" charset="0"/>
              </a:rPr>
              <a:t>Harshad</a:t>
            </a: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7800 cr. Satyam fraud</a:t>
            </a:r>
          </a:p>
          <a:p>
            <a:pPr algn="just">
              <a:lnSpc>
                <a:spcPct val="120000"/>
              </a:lnSpc>
            </a:pPr>
            <a:r>
              <a:rPr lang="en-US" sz="1600" dirty="0" err="1">
                <a:latin typeface="Century" panose="02040604050505020304" pitchFamily="18" charset="0"/>
              </a:rPr>
              <a:t>Madhu</a:t>
            </a:r>
            <a:r>
              <a:rPr lang="en-US" sz="1600" dirty="0">
                <a:latin typeface="Century" panose="02040604050505020304" pitchFamily="18" charset="0"/>
              </a:rPr>
              <a:t> </a:t>
            </a:r>
            <a:r>
              <a:rPr lang="en-US" sz="1600" dirty="0" err="1">
                <a:latin typeface="Century" panose="02040604050505020304" pitchFamily="18" charset="0"/>
              </a:rPr>
              <a:t>Koda</a:t>
            </a:r>
            <a:r>
              <a:rPr lang="en-US" sz="1600" dirty="0">
                <a:latin typeface="Century" panose="02040604050505020304" pitchFamily="18" charset="0"/>
              </a:rPr>
              <a:t> – 4000 </a:t>
            </a:r>
            <a:r>
              <a:rPr lang="en-US" sz="1600" dirty="0" err="1">
                <a:latin typeface="Century" panose="02040604050505020304" pitchFamily="18" charset="0"/>
              </a:rPr>
              <a:t>cr</a:t>
            </a:r>
            <a:r>
              <a:rPr lang="en-US" sz="1600" dirty="0">
                <a:latin typeface="Century" panose="02040604050505020304" pitchFamily="18" charset="0"/>
              </a:rPr>
              <a:t>  (slight decrease)</a:t>
            </a:r>
          </a:p>
          <a:p>
            <a:pPr algn="just">
              <a:lnSpc>
                <a:spcPct val="120000"/>
              </a:lnSpc>
            </a:pPr>
            <a:r>
              <a:rPr lang="en-US" sz="1600" dirty="0">
                <a:latin typeface="Century" panose="02040604050505020304" pitchFamily="18" charset="0"/>
              </a:rPr>
              <a:t>20000 cr. – </a:t>
            </a:r>
            <a:r>
              <a:rPr lang="en-US" sz="1600" dirty="0" err="1">
                <a:latin typeface="Century" panose="02040604050505020304" pitchFamily="18" charset="0"/>
              </a:rPr>
              <a:t>Telgi</a:t>
            </a:r>
            <a:r>
              <a:rPr lang="en-US" sz="1600" dirty="0">
                <a:latin typeface="Century" panose="02040604050505020304" pitchFamily="18" charset="0"/>
              </a:rPr>
              <a:t> fake stamp. </a:t>
            </a:r>
          </a:p>
          <a:p>
            <a:pPr algn="just">
              <a:lnSpc>
                <a:spcPct val="120000"/>
              </a:lnSpc>
            </a:pPr>
            <a:r>
              <a:rPr lang="en-US" sz="1600" dirty="0">
                <a:latin typeface="Century" panose="02040604050505020304" pitchFamily="18" charset="0"/>
              </a:rPr>
              <a:t>How nice it would be if at least part of it is unearthed and some of our deficit financing can be eased out. </a:t>
            </a:r>
          </a:p>
          <a:p>
            <a:pPr algn="just">
              <a:lnSpc>
                <a:spcPct val="120000"/>
              </a:lnSpc>
            </a:pPr>
            <a:endParaRPr lang="en-US" sz="1600" dirty="0">
              <a:latin typeface="Century" panose="02040604050505020304" pitchFamily="18" charset="0"/>
            </a:endParaRPr>
          </a:p>
        </p:txBody>
      </p:sp>
    </p:spTree>
    <p:extLst>
      <p:ext uri="{BB962C8B-B14F-4D97-AF65-F5344CB8AC3E}">
        <p14:creationId xmlns:p14="http://schemas.microsoft.com/office/powerpoint/2010/main" val="3420251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47346990"/>
              </p:ext>
            </p:extLst>
          </p:nvPr>
        </p:nvGraphicFramePr>
        <p:xfrm>
          <a:off x="1219200" y="1342860"/>
          <a:ext cx="7391400" cy="3914940"/>
        </p:xfrm>
        <a:graphic>
          <a:graphicData uri="http://schemas.openxmlformats.org/drawingml/2006/table">
            <a:tbl>
              <a:tblPr firstRow="1" bandRow="1">
                <a:tableStyleId>{72833802-FEF1-4C79-8D5D-14CF1EAF98D9}</a:tableStyleId>
              </a:tblPr>
              <a:tblGrid>
                <a:gridCol w="1435100"/>
                <a:gridCol w="5956300"/>
              </a:tblGrid>
              <a:tr h="325701">
                <a:tc>
                  <a:txBody>
                    <a:bodyPr/>
                    <a:lstStyle/>
                    <a:p>
                      <a:pPr algn="ctr"/>
                      <a:r>
                        <a:rPr lang="en-US" sz="1600" dirty="0" smtClean="0"/>
                        <a:t>Chapters</a:t>
                      </a:r>
                      <a:endParaRPr lang="en-US" sz="1600" dirty="0">
                        <a:latin typeface="Century" pitchFamily="18" charset="0"/>
                      </a:endParaRPr>
                    </a:p>
                  </a:txBody>
                  <a:tcPr/>
                </a:tc>
                <a:tc>
                  <a:txBody>
                    <a:bodyPr/>
                    <a:lstStyle/>
                    <a:p>
                      <a:pPr algn="ctr"/>
                      <a:r>
                        <a:rPr lang="en-US" sz="1600" dirty="0" smtClean="0"/>
                        <a:t>Name of the Chapter</a:t>
                      </a:r>
                      <a:endParaRPr lang="en-US" sz="1600" dirty="0">
                        <a:latin typeface="Century" pitchFamily="18" charset="0"/>
                      </a:endParaRPr>
                    </a:p>
                  </a:txBody>
                  <a:tcPr/>
                </a:tc>
              </a:tr>
              <a:tr h="325701">
                <a:tc>
                  <a:txBody>
                    <a:bodyPr/>
                    <a:lstStyle/>
                    <a:p>
                      <a:pPr algn="ctr"/>
                      <a:r>
                        <a:rPr lang="en-US" sz="1600" dirty="0" err="1" smtClean="0"/>
                        <a:t>Chp</a:t>
                      </a:r>
                      <a:r>
                        <a:rPr lang="en-US" sz="1600" dirty="0" smtClean="0"/>
                        <a:t> No. 1</a:t>
                      </a:r>
                      <a:endParaRPr lang="en-US" sz="1600" dirty="0">
                        <a:latin typeface="Century" pitchFamily="18" charset="0"/>
                      </a:endParaRPr>
                    </a:p>
                  </a:txBody>
                  <a:tcPr/>
                </a:tc>
                <a:tc>
                  <a:txBody>
                    <a:bodyPr/>
                    <a:lstStyle/>
                    <a:p>
                      <a:pPr algn="l"/>
                      <a:r>
                        <a:rPr lang="en-US" sz="1600" dirty="0" smtClean="0"/>
                        <a:t>Corporate Social Responsibility :  The Global Context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2</a:t>
                      </a:r>
                      <a:endParaRPr lang="en-US" sz="1600" dirty="0">
                        <a:latin typeface="Century" pitchFamily="18" charset="0"/>
                      </a:endParaRPr>
                    </a:p>
                  </a:txBody>
                  <a:tcPr/>
                </a:tc>
                <a:tc>
                  <a:txBody>
                    <a:bodyPr/>
                    <a:lstStyle/>
                    <a:p>
                      <a:pPr algn="l"/>
                      <a:r>
                        <a:rPr lang="en-US" sz="1600" dirty="0" smtClean="0"/>
                        <a:t>Business and its Stakeholders</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3</a:t>
                      </a:r>
                      <a:endParaRPr lang="en-US" sz="1600" dirty="0">
                        <a:latin typeface="Century" pitchFamily="18" charset="0"/>
                      </a:endParaRPr>
                    </a:p>
                  </a:txBody>
                  <a:tcPr/>
                </a:tc>
                <a:tc>
                  <a:txBody>
                    <a:bodyPr/>
                    <a:lstStyle/>
                    <a:p>
                      <a:pPr algn="l"/>
                      <a:r>
                        <a:rPr lang="en-US" sz="1600" dirty="0" smtClean="0"/>
                        <a:t>From Philanthropy to CSR : Historical and Theoretical Perspective</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4</a:t>
                      </a:r>
                      <a:endParaRPr lang="en-US" sz="1600" dirty="0">
                        <a:latin typeface="Century" pitchFamily="18" charset="0"/>
                      </a:endParaRPr>
                    </a:p>
                  </a:txBody>
                  <a:tcPr/>
                </a:tc>
                <a:tc>
                  <a:txBody>
                    <a:bodyPr/>
                    <a:lstStyle/>
                    <a:p>
                      <a:pPr algn="l"/>
                      <a:r>
                        <a:rPr lang="en-US" sz="1600" dirty="0" smtClean="0"/>
                        <a:t>The Business Case for CSR</a:t>
                      </a:r>
                      <a:endParaRPr lang="en-US" sz="1600" dirty="0">
                        <a:latin typeface="Century" pitchFamily="18" charset="0"/>
                      </a:endParaRPr>
                    </a:p>
                  </a:txBody>
                  <a:tcPr/>
                </a:tc>
              </a:tr>
              <a:tr h="401900">
                <a:tc>
                  <a:txBody>
                    <a:bodyPr/>
                    <a:lstStyle/>
                    <a:p>
                      <a:pPr algn="ctr"/>
                      <a:r>
                        <a:rPr lang="en-US" sz="1600" dirty="0" err="1" smtClean="0"/>
                        <a:t>Chp</a:t>
                      </a:r>
                      <a:r>
                        <a:rPr lang="en-US" sz="1600" dirty="0" smtClean="0"/>
                        <a:t> No.</a:t>
                      </a:r>
                      <a:r>
                        <a:rPr lang="en-US" sz="1600" baseline="0" dirty="0" smtClean="0"/>
                        <a:t> 5</a:t>
                      </a:r>
                      <a:endParaRPr lang="en-US" sz="1600" baseline="0" dirty="0" smtClean="0">
                        <a:latin typeface="Century" pitchFamily="18" charset="0"/>
                      </a:endParaRPr>
                    </a:p>
                  </a:txBody>
                  <a:tcPr/>
                </a:tc>
                <a:tc>
                  <a:txBody>
                    <a:bodyPr/>
                    <a:lstStyle/>
                    <a:p>
                      <a:pPr algn="l"/>
                      <a:r>
                        <a:rPr lang="en-US" sz="1600" dirty="0" smtClean="0"/>
                        <a:t>Developing a CSR Strategy</a:t>
                      </a:r>
                      <a:endParaRPr lang="en-US" sz="1600" kern="1200" baseline="0" dirty="0" smtClean="0">
                        <a:solidFill>
                          <a:schemeClr val="dk1"/>
                        </a:solidFill>
                        <a:latin typeface="Century" pitchFamily="18" charset="0"/>
                        <a:ea typeface="+mn-ea"/>
                        <a:cs typeface="+mn-cs"/>
                      </a:endParaRPr>
                    </a:p>
                  </a:txBody>
                  <a:tcPr/>
                </a:tc>
              </a:tr>
              <a:tr h="355310">
                <a:tc>
                  <a:txBody>
                    <a:bodyPr/>
                    <a:lstStyle/>
                    <a:p>
                      <a:pPr algn="ctr"/>
                      <a:r>
                        <a:rPr lang="en-US" sz="1600" dirty="0" err="1" smtClean="0"/>
                        <a:t>Chp</a:t>
                      </a:r>
                      <a:r>
                        <a:rPr lang="en-US" sz="1600" dirty="0" smtClean="0"/>
                        <a:t> No.6</a:t>
                      </a:r>
                      <a:endParaRPr lang="en-US" sz="1600" dirty="0">
                        <a:latin typeface="Century" pitchFamily="18" charset="0"/>
                      </a:endParaRPr>
                    </a:p>
                  </a:txBody>
                  <a:tcPr/>
                </a:tc>
                <a:tc>
                  <a:txBody>
                    <a:bodyPr/>
                    <a:lstStyle/>
                    <a:p>
                      <a:pPr algn="l"/>
                      <a:r>
                        <a:rPr lang="en-US" sz="1600" dirty="0" smtClean="0"/>
                        <a:t>Implementing CSR Strategy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7</a:t>
                      </a:r>
                      <a:endParaRPr lang="en-US" sz="1600" dirty="0">
                        <a:latin typeface="Century" pitchFamily="18" charset="0"/>
                      </a:endParaRPr>
                    </a:p>
                  </a:txBody>
                  <a:tcPr/>
                </a:tc>
                <a:tc>
                  <a:txBody>
                    <a:bodyPr/>
                    <a:lstStyle/>
                    <a:p>
                      <a:pPr algn="l"/>
                      <a:r>
                        <a:rPr lang="en-US" sz="1600" dirty="0" smtClean="0"/>
                        <a:t>CSR Monitoring and Measurement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8</a:t>
                      </a:r>
                      <a:endParaRPr lang="en-US" sz="1600" dirty="0">
                        <a:latin typeface="Century" pitchFamily="18" charset="0"/>
                      </a:endParaRPr>
                    </a:p>
                  </a:txBody>
                  <a:tcPr/>
                </a:tc>
                <a:tc>
                  <a:txBody>
                    <a:bodyPr/>
                    <a:lstStyle/>
                    <a:p>
                      <a:pPr algn="l"/>
                      <a:r>
                        <a:rPr lang="en-US" sz="1600" dirty="0" smtClean="0"/>
                        <a:t>Reporting for CSR</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9</a:t>
                      </a:r>
                      <a:endParaRPr lang="en-US" sz="1600" dirty="0">
                        <a:latin typeface="Century" pitchFamily="18" charset="0"/>
                      </a:endParaRPr>
                    </a:p>
                  </a:txBody>
                  <a:tcPr/>
                </a:tc>
                <a:tc>
                  <a:txBody>
                    <a:bodyPr/>
                    <a:lstStyle/>
                    <a:p>
                      <a:pPr algn="l"/>
                      <a:r>
                        <a:rPr lang="en-US" sz="1600" dirty="0" smtClean="0"/>
                        <a:t>Role of Government and Voluntary Codes in CSR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10</a:t>
                      </a:r>
                      <a:endParaRPr lang="en-US" sz="1600" dirty="0">
                        <a:latin typeface="Century" pitchFamily="18" charset="0"/>
                      </a:endParaRPr>
                    </a:p>
                  </a:txBody>
                  <a:tcPr/>
                </a:tc>
                <a:tc>
                  <a:txBody>
                    <a:bodyPr/>
                    <a:lstStyle/>
                    <a:p>
                      <a:pPr algn="l"/>
                      <a:r>
                        <a:rPr lang="en-US" sz="1600" dirty="0" smtClean="0"/>
                        <a:t>Corporate Ethics and Governance </a:t>
                      </a:r>
                      <a:endParaRPr lang="en-US" sz="1600" dirty="0">
                        <a:latin typeface="Century" pitchFamily="18" charset="0"/>
                      </a:endParaRPr>
                    </a:p>
                  </a:txBody>
                  <a:tcPr/>
                </a:tc>
              </a:tr>
            </a:tbl>
          </a:graphicData>
        </a:graphic>
      </p:graphicFrame>
    </p:spTree>
    <p:extLst>
      <p:ext uri="{BB962C8B-B14F-4D97-AF65-F5344CB8AC3E}">
        <p14:creationId xmlns:p14="http://schemas.microsoft.com/office/powerpoint/2010/main" val="3941811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ttp://a2.sphotos.ak.fbcdn.net/hphotos-ak-ash4/218064_10150167084212756_567822755_7037937_6440833_n.jpg"/>
          <p:cNvPicPr>
            <a:picLocks noChangeAspect="1" noChangeArrowheads="1"/>
          </p:cNvPicPr>
          <p:nvPr/>
        </p:nvPicPr>
        <p:blipFill>
          <a:blip r:embed="rId4" cstate="print"/>
          <a:srcRect/>
          <a:stretch>
            <a:fillRect/>
          </a:stretch>
        </p:blipFill>
        <p:spPr bwMode="auto">
          <a:xfrm>
            <a:off x="2133600" y="1066801"/>
            <a:ext cx="4724400" cy="4904590"/>
          </a:xfrm>
          <a:prstGeom prst="rect">
            <a:avLst/>
          </a:prstGeom>
          <a:noFill/>
        </p:spPr>
      </p:pic>
      <p:sp>
        <p:nvSpPr>
          <p:cNvPr id="3" name="Footer Placeholder 2"/>
          <p:cNvSpPr>
            <a:spLocks noGrp="1"/>
          </p:cNvSpPr>
          <p:nvPr>
            <p:ph type="ftr" sz="quarter" idx="11"/>
          </p:nvPr>
        </p:nvSpPr>
        <p:spPr>
          <a:xfrm rot="5400000">
            <a:off x="6990186" y="3737240"/>
            <a:ext cx="3200400" cy="365760"/>
          </a:xfrm>
          <a:prstGeom prst="rect">
            <a:avLst/>
          </a:prstGeom>
        </p:spPr>
        <p:txBody>
          <a:bodyPr/>
          <a:lstStyle/>
          <a:p>
            <a:endParaRPr lang="en-US"/>
          </a:p>
        </p:txBody>
      </p:sp>
    </p:spTree>
    <p:extLst>
      <p:ext uri="{BB962C8B-B14F-4D97-AF65-F5344CB8AC3E}">
        <p14:creationId xmlns:p14="http://schemas.microsoft.com/office/powerpoint/2010/main" val="2682486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b="1" dirty="0">
                <a:latin typeface="Century" panose="02040604050505020304" pitchFamily="18" charset="0"/>
              </a:rPr>
              <a:t>TOP SCAMS</a:t>
            </a:r>
          </a:p>
        </p:txBody>
      </p:sp>
      <p:sp>
        <p:nvSpPr>
          <p:cNvPr id="3" name="Content Placeholder 2"/>
          <p:cNvSpPr>
            <a:spLocks noGrp="1"/>
          </p:cNvSpPr>
          <p:nvPr>
            <p:ph idx="1"/>
          </p:nvPr>
        </p:nvSpPr>
        <p:spPr/>
        <p:txBody>
          <a:bodyPr vert="horz" lIns="91440" tIns="45720" rIns="91440" bIns="45720" rtlCol="0">
            <a:noAutofit/>
          </a:bodyPr>
          <a:lstStyle/>
          <a:p>
            <a:pPr algn="just">
              <a:lnSpc>
                <a:spcPct val="120000"/>
              </a:lnSpc>
            </a:pPr>
            <a:r>
              <a:rPr lang="en-US" sz="1600" dirty="0">
                <a:latin typeface="Century" panose="02040604050505020304" pitchFamily="18" charset="0"/>
              </a:rPr>
              <a:t>2G Spectrum Scam – 1.76 </a:t>
            </a:r>
            <a:r>
              <a:rPr lang="en-US" sz="1600" dirty="0" err="1">
                <a:latin typeface="Century" panose="02040604050505020304" pitchFamily="18" charset="0"/>
              </a:rPr>
              <a:t>lakh</a:t>
            </a:r>
            <a:r>
              <a:rPr lang="en-US" sz="1600" dirty="0">
                <a:latin typeface="Century" panose="02040604050505020304" pitchFamily="18" charset="0"/>
              </a:rPr>
              <a:t> </a:t>
            </a:r>
            <a:r>
              <a:rPr lang="en-US" sz="1600" dirty="0" err="1">
                <a:latin typeface="Century" panose="02040604050505020304" pitchFamily="18" charset="0"/>
              </a:rPr>
              <a:t>Crores</a:t>
            </a: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CWG Scam – 70,000 </a:t>
            </a:r>
            <a:r>
              <a:rPr lang="en-US" sz="1600" dirty="0" err="1">
                <a:latin typeface="Century" panose="02040604050505020304" pitchFamily="18" charset="0"/>
              </a:rPr>
              <a:t>Crores</a:t>
            </a:r>
            <a:r>
              <a:rPr lang="en-US" sz="1600" dirty="0">
                <a:latin typeface="Century" panose="02040604050505020304" pitchFamily="18" charset="0"/>
              </a:rPr>
              <a:t> spent</a:t>
            </a:r>
          </a:p>
          <a:p>
            <a:pPr algn="just">
              <a:lnSpc>
                <a:spcPct val="120000"/>
              </a:lnSpc>
            </a:pPr>
            <a:r>
              <a:rPr lang="en-US" sz="1600" dirty="0" err="1">
                <a:latin typeface="Century" panose="02040604050505020304" pitchFamily="18" charset="0"/>
              </a:rPr>
              <a:t>Telgi</a:t>
            </a:r>
            <a:r>
              <a:rPr lang="en-US" sz="1600" dirty="0">
                <a:latin typeface="Century" panose="02040604050505020304" pitchFamily="18" charset="0"/>
              </a:rPr>
              <a:t> Scam – 20,000 </a:t>
            </a:r>
            <a:r>
              <a:rPr lang="en-US" sz="1600" dirty="0" err="1">
                <a:latin typeface="Century" panose="02040604050505020304" pitchFamily="18" charset="0"/>
              </a:rPr>
              <a:t>Crores</a:t>
            </a: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Satyam – 14,000 </a:t>
            </a:r>
            <a:r>
              <a:rPr lang="en-US" sz="1600" dirty="0" err="1">
                <a:latin typeface="Century" panose="02040604050505020304" pitchFamily="18" charset="0"/>
              </a:rPr>
              <a:t>Crores</a:t>
            </a: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BOFORS - $16 Million</a:t>
            </a:r>
          </a:p>
          <a:p>
            <a:pPr algn="just">
              <a:lnSpc>
                <a:spcPct val="120000"/>
              </a:lnSpc>
            </a:pPr>
            <a:r>
              <a:rPr lang="en-US" sz="1600" dirty="0">
                <a:latin typeface="Century" panose="02040604050505020304" pitchFamily="18" charset="0"/>
              </a:rPr>
              <a:t>Fodder Scam – 900 </a:t>
            </a:r>
            <a:r>
              <a:rPr lang="en-US" sz="1600" dirty="0" err="1">
                <a:latin typeface="Century" panose="02040604050505020304" pitchFamily="18" charset="0"/>
              </a:rPr>
              <a:t>Crores</a:t>
            </a:r>
            <a:endParaRPr lang="en-US" sz="1600" dirty="0">
              <a:latin typeface="Century" panose="02040604050505020304" pitchFamily="18" charset="0"/>
            </a:endParaRPr>
          </a:p>
          <a:p>
            <a:pPr algn="just">
              <a:lnSpc>
                <a:spcPct val="120000"/>
              </a:lnSpc>
            </a:pPr>
            <a:r>
              <a:rPr lang="en-US" sz="1600" dirty="0" err="1">
                <a:latin typeface="Century" panose="02040604050505020304" pitchFamily="18" charset="0"/>
              </a:rPr>
              <a:t>Hawala</a:t>
            </a:r>
            <a:r>
              <a:rPr lang="en-US" sz="1600" dirty="0">
                <a:latin typeface="Century" panose="02040604050505020304" pitchFamily="18" charset="0"/>
              </a:rPr>
              <a:t> scandal - $ 18 Million as Bribery</a:t>
            </a:r>
          </a:p>
          <a:p>
            <a:pPr algn="just">
              <a:lnSpc>
                <a:spcPct val="120000"/>
              </a:lnSpc>
            </a:pPr>
            <a:r>
              <a:rPr lang="en-US" sz="1600" dirty="0">
                <a:latin typeface="Century" panose="02040604050505020304" pitchFamily="18" charset="0"/>
              </a:rPr>
              <a:t>IPL Scam </a:t>
            </a:r>
          </a:p>
          <a:p>
            <a:pPr algn="just">
              <a:lnSpc>
                <a:spcPct val="120000"/>
              </a:lnSpc>
            </a:pPr>
            <a:r>
              <a:rPr lang="en-US" sz="1600" dirty="0" err="1">
                <a:latin typeface="Century" panose="02040604050505020304" pitchFamily="18" charset="0"/>
              </a:rPr>
              <a:t>Harshad</a:t>
            </a:r>
            <a:r>
              <a:rPr lang="en-US" sz="1600" dirty="0">
                <a:latin typeface="Century" panose="02040604050505020304" pitchFamily="18" charset="0"/>
              </a:rPr>
              <a:t> Mehta and </a:t>
            </a:r>
            <a:r>
              <a:rPr lang="en-US" sz="1600" dirty="0" err="1">
                <a:latin typeface="Century" panose="02040604050505020304" pitchFamily="18" charset="0"/>
              </a:rPr>
              <a:t>Ketan</a:t>
            </a:r>
            <a:r>
              <a:rPr lang="en-US" sz="1600" dirty="0">
                <a:latin typeface="Century" panose="02040604050505020304" pitchFamily="18" charset="0"/>
              </a:rPr>
              <a:t> Parekh – 4000 </a:t>
            </a:r>
            <a:r>
              <a:rPr lang="en-US" sz="1600" dirty="0" err="1">
                <a:latin typeface="Century" panose="02040604050505020304" pitchFamily="18" charset="0"/>
              </a:rPr>
              <a:t>Crores</a:t>
            </a:r>
            <a:r>
              <a:rPr lang="en-US" sz="1600" dirty="0">
                <a:latin typeface="Century" panose="02040604050505020304" pitchFamily="18" charset="0"/>
              </a:rPr>
              <a:t> +1000 </a:t>
            </a:r>
            <a:r>
              <a:rPr lang="en-US" sz="1600" dirty="0" err="1">
                <a:latin typeface="Century" panose="02040604050505020304" pitchFamily="18" charset="0"/>
              </a:rPr>
              <a:t>Crores</a:t>
            </a:r>
            <a:endParaRPr lang="en-US" sz="1600"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pic>
        <p:nvPicPr>
          <p:cNvPr id="6146" name="Picture 2" descr="http://www.hindustantimes.com/Images/2011/4/7bac7f89-c868-4109-aa32-1b1548a63aa4HiRes.JPG"/>
          <p:cNvPicPr>
            <a:picLocks noChangeAspect="1" noChangeArrowheads="1"/>
          </p:cNvPicPr>
          <p:nvPr/>
        </p:nvPicPr>
        <p:blipFill>
          <a:blip r:embed="rId4" cstate="print"/>
          <a:srcRect/>
          <a:stretch>
            <a:fillRect/>
          </a:stretch>
        </p:blipFill>
        <p:spPr bwMode="auto">
          <a:xfrm>
            <a:off x="5943600" y="2209800"/>
            <a:ext cx="2419350" cy="1801643"/>
          </a:xfrm>
          <a:prstGeom prst="rect">
            <a:avLst/>
          </a:prstGeom>
          <a:noFill/>
        </p:spPr>
      </p:pic>
    </p:spTree>
    <p:extLst>
      <p:ext uri="{BB962C8B-B14F-4D97-AF65-F5344CB8AC3E}">
        <p14:creationId xmlns:p14="http://schemas.microsoft.com/office/powerpoint/2010/main" val="1259921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descr="C:\Deepak Gupta\Encyclopedia\Corporate Social Responsibility\Corporate Governance\CSR.bmp"/>
          <p:cNvPicPr>
            <a:picLocks noChangeAspect="1" noChangeArrowheads="1"/>
          </p:cNvPicPr>
          <p:nvPr/>
        </p:nvPicPr>
        <p:blipFill>
          <a:blip r:embed="rId4" cstate="print"/>
          <a:srcRect b="5714"/>
          <a:stretch>
            <a:fillRect/>
          </a:stretch>
        </p:blipFill>
        <p:spPr bwMode="auto">
          <a:xfrm>
            <a:off x="5410200" y="4343400"/>
            <a:ext cx="3387437" cy="1620078"/>
          </a:xfrm>
          <a:prstGeom prst="rect">
            <a:avLst/>
          </a:prstGeom>
          <a:noFill/>
        </p:spPr>
      </p:pic>
      <p:sp>
        <p:nvSpPr>
          <p:cNvPr id="4" name="Title 3"/>
          <p:cNvSpPr>
            <a:spLocks noGrp="1"/>
          </p:cNvSpPr>
          <p:nvPr>
            <p:ph type="title"/>
          </p:nvPr>
        </p:nvSpPr>
        <p:spPr>
          <a:xfrm>
            <a:off x="457200" y="0"/>
            <a:ext cx="8229600" cy="1143000"/>
          </a:xfrm>
        </p:spPr>
        <p:txBody>
          <a:bodyPr>
            <a:normAutofit/>
          </a:bodyPr>
          <a:lstStyle/>
          <a:p>
            <a:r>
              <a:rPr lang="en-US" sz="2000" b="1" dirty="0" smtClean="0">
                <a:latin typeface="Century" pitchFamily="18" charset="0"/>
                <a:cs typeface="Arial" pitchFamily="34" charset="0"/>
              </a:rPr>
              <a:t>INTRODUCTION   </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104274" y="1066800"/>
            <a:ext cx="8887326" cy="5715000"/>
          </a:xfrm>
        </p:spPr>
        <p:txBody>
          <a:bodyPr>
            <a:noAutofit/>
          </a:bodyPr>
          <a:lstStyle/>
          <a:p>
            <a:pPr algn="just"/>
            <a:r>
              <a:rPr lang="en-US" sz="1600" dirty="0">
                <a:latin typeface="Century" pitchFamily="18" charset="0"/>
                <a:cs typeface="Arial" pitchFamily="34" charset="0"/>
              </a:rPr>
              <a:t>Globalization is both the cause and effect of a stream of economic, social, </a:t>
            </a:r>
            <a:r>
              <a:rPr lang="en-US" sz="1600" dirty="0" smtClean="0">
                <a:latin typeface="Century" pitchFamily="18" charset="0"/>
                <a:cs typeface="Arial" pitchFamily="34" charset="0"/>
              </a:rPr>
              <a:t>political, </a:t>
            </a:r>
            <a:r>
              <a:rPr lang="en-US" sz="1600" dirty="0">
                <a:latin typeface="Century" pitchFamily="18" charset="0"/>
                <a:cs typeface="Arial" pitchFamily="34" charset="0"/>
              </a:rPr>
              <a:t>environmental and technological </a:t>
            </a:r>
            <a:r>
              <a:rPr lang="en-US" sz="1600" dirty="0" smtClean="0">
                <a:latin typeface="Century" pitchFamily="18" charset="0"/>
                <a:cs typeface="Arial" pitchFamily="34" charset="0"/>
              </a:rPr>
              <a:t> changes . It </a:t>
            </a:r>
            <a:r>
              <a:rPr lang="en-US" sz="1600" dirty="0">
                <a:latin typeface="Century" pitchFamily="18" charset="0"/>
                <a:cs typeface="Arial" pitchFamily="34" charset="0"/>
              </a:rPr>
              <a:t>has given rise to the concept of “the flat world” </a:t>
            </a:r>
            <a:r>
              <a:rPr lang="en-US" sz="1600" dirty="0" smtClean="0">
                <a:latin typeface="Century" pitchFamily="18" charset="0"/>
                <a:cs typeface="Arial" pitchFamily="34" charset="0"/>
              </a:rPr>
              <a:t>or a </a:t>
            </a:r>
            <a:r>
              <a:rPr lang="en-US" sz="1600" dirty="0">
                <a:latin typeface="Century" pitchFamily="18" charset="0"/>
                <a:cs typeface="Arial" pitchFamily="34" charset="0"/>
              </a:rPr>
              <a:t>borderless world </a:t>
            </a:r>
            <a:r>
              <a:rPr lang="en-US" sz="1600" dirty="0" smtClean="0">
                <a:latin typeface="Century" pitchFamily="18" charset="0"/>
                <a:cs typeface="Arial" pitchFamily="34" charset="0"/>
              </a:rPr>
              <a:t>with the Business </a:t>
            </a:r>
            <a:r>
              <a:rPr lang="en-US" sz="1600" dirty="0">
                <a:latin typeface="Century" pitchFamily="18" charset="0"/>
                <a:cs typeface="Arial" pitchFamily="34" charset="0"/>
              </a:rPr>
              <a:t>models </a:t>
            </a:r>
            <a:r>
              <a:rPr lang="en-US" sz="1600" dirty="0" smtClean="0">
                <a:latin typeface="Century" pitchFamily="18" charset="0"/>
                <a:cs typeface="Arial" pitchFamily="34" charset="0"/>
              </a:rPr>
              <a:t> getting increasingly  </a:t>
            </a:r>
            <a:r>
              <a:rPr lang="en-US" sz="1600" dirty="0">
                <a:latin typeface="Century" pitchFamily="18" charset="0"/>
                <a:cs typeface="Arial" pitchFamily="34" charset="0"/>
              </a:rPr>
              <a:t>global.</a:t>
            </a:r>
          </a:p>
          <a:p>
            <a:pPr marL="0" indent="0" algn="just">
              <a:buNone/>
            </a:pPr>
            <a:endParaRPr lang="en-US" sz="1600" dirty="0">
              <a:latin typeface="Century" pitchFamily="18" charset="0"/>
              <a:cs typeface="Arial" pitchFamily="34" charset="0"/>
            </a:endParaRPr>
          </a:p>
          <a:p>
            <a:pPr algn="just"/>
            <a:r>
              <a:rPr lang="en-US" sz="1600" dirty="0" smtClean="0">
                <a:latin typeface="Century" pitchFamily="18" charset="0"/>
                <a:cs typeface="Arial" pitchFamily="34" charset="0"/>
              </a:rPr>
              <a:t>Corporate Social Responsibility ( CSR) </a:t>
            </a:r>
            <a:r>
              <a:rPr lang="en-US" sz="1600" dirty="0">
                <a:latin typeface="Century" pitchFamily="18" charset="0"/>
                <a:cs typeface="Arial" pitchFamily="34" charset="0"/>
              </a:rPr>
              <a:t>is closely linked with the principles of Sustainable Development, which argues that enterprises should make decisions based not only on financial factors such as profits or dividends, but also based on the immediate and long-term social and environmental consequences of their activities</a:t>
            </a:r>
            <a:r>
              <a:rPr lang="en-US" sz="1600" dirty="0" smtClean="0">
                <a:latin typeface="Century" pitchFamily="18" charset="0"/>
                <a:cs typeface="Arial" pitchFamily="34" charset="0"/>
              </a:rPr>
              <a:t>.</a:t>
            </a:r>
          </a:p>
          <a:p>
            <a:pPr algn="just"/>
            <a:endParaRPr lang="en-US" sz="1600" dirty="0" smtClean="0">
              <a:latin typeface="Century" pitchFamily="18" charset="0"/>
              <a:cs typeface="Arial" pitchFamily="34" charset="0"/>
            </a:endParaRPr>
          </a:p>
          <a:p>
            <a:pPr algn="just"/>
            <a:r>
              <a:rPr lang="en-US" sz="1600" dirty="0">
                <a:latin typeface="Century" pitchFamily="18" charset="0"/>
                <a:cs typeface="Arial" pitchFamily="34" charset="0"/>
              </a:rPr>
              <a:t>CSR goes beyond charity and requires that a responsible company take into full account its impact on all stakeholders and on the environment when making decisions. This requires the company to balance the needs of all stakeholders with its need to make a profit and reward shareholders adequately</a:t>
            </a:r>
            <a:r>
              <a:rPr lang="en-US" sz="1600" dirty="0" smtClean="0">
                <a:latin typeface="Century" pitchFamily="18" charset="0"/>
                <a:cs typeface="Arial" pitchFamily="34" charset="0"/>
              </a:rPr>
              <a:t>.</a:t>
            </a:r>
            <a:endParaRPr lang="en-US"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688890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b="1" dirty="0" smtClean="0">
                <a:latin typeface="Century" panose="02040604050505020304" pitchFamily="18" charset="0"/>
              </a:rPr>
              <a:t>GLOBALIZATION</a:t>
            </a:r>
            <a:endParaRPr lang="en-US" sz="3200" b="1" dirty="0">
              <a:latin typeface="Century" panose="02040604050505020304" pitchFamily="18" charset="0"/>
            </a:endParaRPr>
          </a:p>
        </p:txBody>
      </p:sp>
      <p:sp>
        <p:nvSpPr>
          <p:cNvPr id="3" name="Content Placeholder 2"/>
          <p:cNvSpPr>
            <a:spLocks noGrp="1"/>
          </p:cNvSpPr>
          <p:nvPr>
            <p:ph idx="1"/>
          </p:nvPr>
        </p:nvSpPr>
        <p:spPr>
          <a:xfrm>
            <a:off x="457200" y="1831848"/>
            <a:ext cx="8153400" cy="4873752"/>
          </a:xfrm>
        </p:spPr>
        <p:txBody>
          <a:bodyPr>
            <a:normAutofit/>
          </a:bodyPr>
          <a:lstStyle/>
          <a:p>
            <a:pPr algn="just"/>
            <a:r>
              <a:rPr lang="en-US" sz="1600" dirty="0" smtClean="0">
                <a:latin typeface="Century" panose="02040604050505020304" pitchFamily="18" charset="0"/>
              </a:rPr>
              <a:t>“A process of interaction and integration among the people, companies and governments of different countries, a process driven by international trade and investment and aided by information technology. This process affects the environment, culture, political systems, economic development and prosperity, and physical human well being in societies around the world” </a:t>
            </a:r>
          </a:p>
          <a:p>
            <a:pPr algn="r">
              <a:buNone/>
            </a:pPr>
            <a:r>
              <a:rPr lang="en-US" sz="1600" dirty="0" smtClean="0">
                <a:latin typeface="Century" panose="02040604050505020304" pitchFamily="18" charset="0"/>
              </a:rPr>
              <a:t> - Carnegie Endowment for International Peace</a:t>
            </a:r>
          </a:p>
          <a:p>
            <a:pPr algn="r">
              <a:buNone/>
            </a:pPr>
            <a:r>
              <a:rPr lang="en-US" sz="1600" dirty="0" smtClean="0">
                <a:latin typeface="Century" panose="02040604050505020304" pitchFamily="18" charset="0"/>
              </a:rPr>
              <a:t> </a:t>
            </a:r>
          </a:p>
          <a:p>
            <a:pPr algn="just"/>
            <a:r>
              <a:rPr lang="en-US" sz="1600" dirty="0" smtClean="0">
                <a:latin typeface="Century" panose="02040604050505020304" pitchFamily="18" charset="0"/>
              </a:rPr>
              <a:t>“Globalization on one hand is seen as an irresistible and benign force for delivering economic prosperity to people throughout the world and on the other end, it is blamed as a source of all contemporary ills”</a:t>
            </a:r>
          </a:p>
          <a:p>
            <a:pPr algn="r">
              <a:buNone/>
            </a:pPr>
            <a:r>
              <a:rPr lang="en-US" sz="1600" dirty="0" smtClean="0">
                <a:latin typeface="Century" panose="02040604050505020304" pitchFamily="18" charset="0"/>
              </a:rPr>
              <a:t> - International Labor Organization </a:t>
            </a:r>
          </a:p>
          <a:p>
            <a:pPr algn="r">
              <a:buNone/>
            </a:pPr>
            <a:endParaRPr lang="en-US" sz="1600" dirty="0">
              <a:latin typeface="Century" panose="02040604050505020304" pitchFamily="18" charset="0"/>
            </a:endParaRPr>
          </a:p>
        </p:txBody>
      </p:sp>
    </p:spTree>
    <p:extLst>
      <p:ext uri="{BB962C8B-B14F-4D97-AF65-F5344CB8AC3E}">
        <p14:creationId xmlns:p14="http://schemas.microsoft.com/office/powerpoint/2010/main" val="2208192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1143000"/>
          </a:xfrm>
        </p:spPr>
        <p:txBody>
          <a:bodyPr vert="horz" lIns="91440" tIns="45720" rIns="91440" bIns="45720" rtlCol="0" anchor="ctr">
            <a:normAutofit/>
          </a:bodyPr>
          <a:lstStyle/>
          <a:p>
            <a:r>
              <a:rPr lang="en-US" sz="3200" b="1" dirty="0" smtClean="0">
                <a:latin typeface="Century" panose="02040604050505020304" pitchFamily="18" charset="0"/>
              </a:rPr>
              <a:t>EXAMPLE</a:t>
            </a:r>
            <a:endParaRPr lang="en-US" sz="3200" b="1" dirty="0">
              <a:latin typeface="Century" panose="02040604050505020304" pitchFamily="18" charset="0"/>
            </a:endParaRPr>
          </a:p>
        </p:txBody>
      </p:sp>
      <p:sp>
        <p:nvSpPr>
          <p:cNvPr id="15363" name="Content Placeholder 2"/>
          <p:cNvSpPr>
            <a:spLocks noGrp="1"/>
          </p:cNvSpPr>
          <p:nvPr>
            <p:ph idx="1"/>
          </p:nvPr>
        </p:nvSpPr>
        <p:spPr>
          <a:xfrm>
            <a:off x="381000" y="1447800"/>
            <a:ext cx="8077200" cy="4873752"/>
          </a:xfrm>
        </p:spPr>
        <p:txBody>
          <a:bodyPr vert="horz" lIns="91440" tIns="45720" rIns="91440" bIns="45720" rtlCol="0">
            <a:normAutofit/>
          </a:bodyPr>
          <a:lstStyle/>
          <a:p>
            <a:pPr algn="just"/>
            <a:endParaRPr lang="en-US" sz="1600" dirty="0">
              <a:latin typeface="Century" panose="02040604050505020304" pitchFamily="18" charset="0"/>
            </a:endParaRPr>
          </a:p>
          <a:p>
            <a:pPr algn="just"/>
            <a:r>
              <a:rPr lang="en-US" sz="1600" dirty="0">
                <a:latin typeface="Century" panose="02040604050505020304" pitchFamily="18" charset="0"/>
              </a:rPr>
              <a:t>Assume that you are a mango farmer and you grow very good quality mangoes . </a:t>
            </a:r>
          </a:p>
          <a:p>
            <a:pPr algn="just"/>
            <a:r>
              <a:rPr lang="en-US" sz="1600" dirty="0">
                <a:latin typeface="Century" panose="02040604050505020304" pitchFamily="18" charset="0"/>
              </a:rPr>
              <a:t>Obviously, your fruit is highly appreciated in India, but you also know that you shall get a better value in US. </a:t>
            </a:r>
          </a:p>
          <a:p>
            <a:pPr algn="just"/>
            <a:r>
              <a:rPr lang="en-US" sz="1600" dirty="0">
                <a:latin typeface="Century" panose="02040604050505020304" pitchFamily="18" charset="0"/>
              </a:rPr>
              <a:t>So the network of communication and execution that allows you to sell your fruit in US is basically, the phenomenon of globalization.</a:t>
            </a:r>
          </a:p>
          <a:p>
            <a:pPr algn="just"/>
            <a:endParaRPr lang="en-US" sz="1600" dirty="0">
              <a:latin typeface="Century" panose="02040604050505020304" pitchFamily="18" charset="0"/>
            </a:endParaRPr>
          </a:p>
        </p:txBody>
      </p:sp>
      <p:pic>
        <p:nvPicPr>
          <p:cNvPr id="1026" name="Picture 2" descr="http://2.imimg.com/data2/SK/RW/MY-3208298/mangoes-250x250.jpg"/>
          <p:cNvPicPr>
            <a:picLocks noChangeAspect="1" noChangeArrowheads="1"/>
          </p:cNvPicPr>
          <p:nvPr/>
        </p:nvPicPr>
        <p:blipFill>
          <a:blip r:embed="rId4" cstate="print"/>
          <a:srcRect/>
          <a:stretch>
            <a:fillRect/>
          </a:stretch>
        </p:blipFill>
        <p:spPr bwMode="auto">
          <a:xfrm>
            <a:off x="5540829" y="3962400"/>
            <a:ext cx="2841171"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74853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Content Placeholder 2"/>
          <p:cNvSpPr>
            <a:spLocks noGrp="1"/>
          </p:cNvSpPr>
          <p:nvPr>
            <p:ph idx="1"/>
          </p:nvPr>
        </p:nvSpPr>
        <p:spPr>
          <a:xfrm>
            <a:off x="457200" y="1600200"/>
            <a:ext cx="7467600" cy="1600200"/>
          </a:xfrm>
        </p:spPr>
        <p:txBody>
          <a:bodyPr/>
          <a:lstStyle/>
          <a:p>
            <a:pPr marL="457200" indent="-457200">
              <a:buFont typeface="+mj-lt"/>
              <a:buAutoNum type="alphaUcPeriod"/>
            </a:pPr>
            <a:r>
              <a:rPr lang="en-US" sz="1600" dirty="0" smtClean="0">
                <a:latin typeface="Century" panose="02040604050505020304" pitchFamily="18" charset="0"/>
              </a:rPr>
              <a:t>Liberalization leads to Globalization</a:t>
            </a:r>
          </a:p>
        </p:txBody>
      </p:sp>
      <p:sp>
        <p:nvSpPr>
          <p:cNvPr id="4" name="Footer Placeholder 3"/>
          <p:cNvSpPr>
            <a:spLocks noGrp="1"/>
          </p:cNvSpPr>
          <p:nvPr>
            <p:ph type="ftr" sz="quarter" idx="11"/>
          </p:nvPr>
        </p:nvSpPr>
        <p:spPr>
          <a:xfrm rot="5400000">
            <a:off x="6990186" y="3737240"/>
            <a:ext cx="3200400" cy="365760"/>
          </a:xfrm>
          <a:prstGeom prst="rect">
            <a:avLst/>
          </a:prstGeom>
        </p:spPr>
        <p:txBody>
          <a:bodyPr/>
          <a:lstStyle/>
          <a:p>
            <a:r>
              <a:rPr lang="en-US" smtClean="0"/>
              <a:t>Prof. Deepak R. Gupta - NMIMS</a:t>
            </a:r>
            <a:endParaRPr lang="en-US"/>
          </a:p>
        </p:txBody>
      </p:sp>
      <p:sp>
        <p:nvSpPr>
          <p:cNvPr id="5" name="Content Placeholder 2"/>
          <p:cNvSpPr txBox="1">
            <a:spLocks/>
          </p:cNvSpPr>
          <p:nvPr/>
        </p:nvSpPr>
        <p:spPr>
          <a:xfrm>
            <a:off x="381000" y="3886200"/>
            <a:ext cx="7467600" cy="1600200"/>
          </a:xfrm>
          <a:prstGeom prst="rect">
            <a:avLst/>
          </a:prstGeom>
        </p:spPr>
        <p:txBody>
          <a:bodyPr vert="horz">
            <a:normAutofit/>
          </a:bodyPr>
          <a:lstStyle/>
          <a:p>
            <a:pPr marL="457200" marR="0" lvl="0" indent="-457200" algn="l" defTabSz="914400" rtl="0" eaLnBrk="1" fontAlgn="auto" latinLnBrk="0" hangingPunct="1">
              <a:lnSpc>
                <a:spcPct val="100000"/>
              </a:lnSpc>
              <a:spcBef>
                <a:spcPts val="600"/>
              </a:spcBef>
              <a:spcAft>
                <a:spcPts val="0"/>
              </a:spcAft>
              <a:buClr>
                <a:schemeClr val="accent1"/>
              </a:buClr>
              <a:buSzPct val="70000"/>
              <a:buFont typeface="+mj-lt"/>
              <a:buAutoNum type="alphaUcPeriod"/>
              <a:tabLst/>
              <a:defRPr/>
            </a:pPr>
            <a:r>
              <a:rPr kumimoji="0" lang="en-US" sz="1600" b="0" i="0" u="none" strike="noStrike" kern="1200" cap="none" spc="0" normalizeH="0" baseline="0" noProof="0" dirty="0" smtClean="0">
                <a:ln>
                  <a:noFill/>
                </a:ln>
                <a:solidFill>
                  <a:schemeClr val="tx1"/>
                </a:solidFill>
                <a:effectLst/>
                <a:uLnTx/>
                <a:uFillTx/>
                <a:latin typeface="Century" panose="02040604050505020304" pitchFamily="18" charset="0"/>
              </a:rPr>
              <a:t>In the Year 1991,</a:t>
            </a:r>
            <a:r>
              <a:rPr kumimoji="0" lang="en-US" sz="1600" b="0" i="0" u="none" strike="noStrike" kern="1200" cap="none" spc="0" normalizeH="0" noProof="0" dirty="0" smtClean="0">
                <a:ln>
                  <a:noFill/>
                </a:ln>
                <a:solidFill>
                  <a:schemeClr val="tx1"/>
                </a:solidFill>
                <a:effectLst/>
                <a:uLnTx/>
                <a:uFillTx/>
                <a:latin typeface="Century" panose="02040604050505020304" pitchFamily="18" charset="0"/>
              </a:rPr>
              <a:t> under whose leadership the Economic Liberalization was initiated?</a:t>
            </a:r>
          </a:p>
          <a:p>
            <a:pPr marL="457200" marR="0" lvl="0" indent="-457200" algn="l" defTabSz="914400" rtl="0" eaLnBrk="1" fontAlgn="auto" latinLnBrk="0" hangingPunct="1">
              <a:lnSpc>
                <a:spcPct val="100000"/>
              </a:lnSpc>
              <a:spcBef>
                <a:spcPts val="600"/>
              </a:spcBef>
              <a:spcAft>
                <a:spcPts val="0"/>
              </a:spcAft>
              <a:buClr>
                <a:schemeClr val="accent1"/>
              </a:buClr>
              <a:buSzPct val="70000"/>
              <a:buFont typeface="+mj-lt"/>
              <a:buAutoNum type="alphaUcPeriod"/>
              <a:tabLst/>
              <a:defRPr/>
            </a:pPr>
            <a:endParaRPr kumimoji="0" lang="en-US" sz="1600" b="0" i="0" u="none" strike="noStrike" kern="1200" cap="none" spc="0" normalizeH="0" baseline="0" noProof="0" dirty="0">
              <a:ln>
                <a:noFill/>
              </a:ln>
              <a:solidFill>
                <a:schemeClr val="tx1"/>
              </a:solidFill>
              <a:effectLst/>
              <a:uLnTx/>
              <a:uFillTx/>
              <a:latin typeface="Century" panose="02040604050505020304" pitchFamily="18" charset="0"/>
            </a:endParaRPr>
          </a:p>
        </p:txBody>
      </p:sp>
    </p:spTree>
    <p:extLst>
      <p:ext uri="{BB962C8B-B14F-4D97-AF65-F5344CB8AC3E}">
        <p14:creationId xmlns:p14="http://schemas.microsoft.com/office/powerpoint/2010/main" val="3689642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2400" b="1" dirty="0" smtClean="0">
                <a:latin typeface="Century" panose="02040604050505020304" pitchFamily="18" charset="0"/>
              </a:rPr>
              <a:t>LARGE NUMBER OF MULTINATIONALS HAVE MOVED TO INDIA POST GLOBALIZATION</a:t>
            </a:r>
            <a:endParaRPr lang="en-US" sz="2400" b="1" dirty="0">
              <a:latin typeface="Century" panose="02040604050505020304" pitchFamily="18" charset="0"/>
            </a:endParaRPr>
          </a:p>
        </p:txBody>
      </p:sp>
      <p:sp>
        <p:nvSpPr>
          <p:cNvPr id="3" name="Content Placeholder 2"/>
          <p:cNvSpPr>
            <a:spLocks noGrp="1"/>
          </p:cNvSpPr>
          <p:nvPr>
            <p:ph idx="1"/>
          </p:nvPr>
        </p:nvSpPr>
        <p:spPr>
          <a:xfrm>
            <a:off x="457200" y="1600200"/>
            <a:ext cx="8001000" cy="4873752"/>
          </a:xfrm>
        </p:spPr>
        <p:txBody>
          <a:bodyPr>
            <a:normAutofit/>
          </a:bodyPr>
          <a:lstStyle/>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Beverages (Coke, Pepsi)</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Fast Foods (McDonalds, Pizza Hut, KFC)</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Coffee (Barista)</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Sports Wear &amp; Goods (Nike, Adidas)</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Apparels &amp; Garments  (Levis, Reid &amp; Taylor)</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Cosmetics (Revlon, Oriflamme, </a:t>
            </a:r>
            <a:r>
              <a:rPr lang="en-US" sz="1600" dirty="0" err="1" smtClean="0">
                <a:latin typeface="Century" panose="02040604050505020304" pitchFamily="18" charset="0"/>
                <a:cs typeface="Times New Roman" pitchFamily="18" charset="0"/>
              </a:rPr>
              <a:t>Maybellene</a:t>
            </a:r>
            <a:r>
              <a:rPr lang="en-US" sz="1600" dirty="0" smtClean="0">
                <a:latin typeface="Century" panose="02040604050505020304" pitchFamily="18" charset="0"/>
                <a:cs typeface="Times New Roman" pitchFamily="18" charset="0"/>
              </a:rPr>
              <a:t>)</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Two/Four Wheelers (Honda, Toyota, Suzuki, Hyundai, General Motors, Ford, Mercedes)</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Computers (Dell, HP, IBM, Samsung, Sony, Compaq)</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White Goods (LG, Samsung, GE)</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Pharmaceuticals (US, Europe, Britain)</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Music (Sony, BMG, Warner)</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Entertainment Channels (Star, National Geographic, Discovery, Sony)</a:t>
            </a:r>
          </a:p>
          <a:p>
            <a:pPr marL="365760" indent="-283464" eaLnBrk="1" fontAlgn="auto" hangingPunct="1">
              <a:lnSpc>
                <a:spcPct val="80000"/>
              </a:lnSpc>
              <a:spcAft>
                <a:spcPts val="0"/>
              </a:spcAft>
              <a:buFont typeface="Wingdings 2"/>
              <a:buChar char=""/>
              <a:defRPr/>
            </a:pPr>
            <a:r>
              <a:rPr lang="en-US" sz="1600" dirty="0" smtClean="0">
                <a:latin typeface="Century" panose="02040604050505020304" pitchFamily="18" charset="0"/>
                <a:cs typeface="Times New Roman" pitchFamily="18" charset="0"/>
              </a:rPr>
              <a:t>Sourcing (IKEA, Adidas, Nike, many others)</a:t>
            </a:r>
            <a:endParaRPr lang="en-GB" sz="1600" dirty="0" smtClean="0">
              <a:latin typeface="Century" panose="02040604050505020304" pitchFamily="18" charset="0"/>
              <a:cs typeface="Times New Roman" pitchFamily="18" charset="0"/>
            </a:endParaRPr>
          </a:p>
          <a:p>
            <a:pPr marL="365760" indent="-283464" eaLnBrk="1" fontAlgn="auto" hangingPunct="1">
              <a:spcAft>
                <a:spcPts val="0"/>
              </a:spcAft>
              <a:buFont typeface="Wingdings 2"/>
              <a:buChar char=""/>
              <a:defRPr/>
            </a:pPr>
            <a:endParaRPr lang="en-US" sz="1600" dirty="0">
              <a:latin typeface="Century" panose="02040604050505020304" pitchFamily="18" charset="0"/>
            </a:endParaRPr>
          </a:p>
        </p:txBody>
      </p:sp>
    </p:spTree>
    <p:extLst>
      <p:ext uri="{BB962C8B-B14F-4D97-AF65-F5344CB8AC3E}">
        <p14:creationId xmlns:p14="http://schemas.microsoft.com/office/powerpoint/2010/main" val="1623592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b="1" dirty="0" smtClean="0">
                <a:latin typeface="Century" panose="02040604050505020304" pitchFamily="18" charset="0"/>
              </a:rPr>
              <a:t>SOCIAL IMPACT</a:t>
            </a:r>
            <a:endParaRPr lang="en-US" sz="3200" b="1" dirty="0">
              <a:latin typeface="Century" panose="02040604050505020304" pitchFamily="18" charset="0"/>
            </a:endParaRPr>
          </a:p>
        </p:txBody>
      </p:sp>
      <p:pic>
        <p:nvPicPr>
          <p:cNvPr id="10" name="Content Placeholder 9" descr="ATT00002.jpg"/>
          <p:cNvPicPr>
            <a:picLocks noGrp="1" noChangeAspect="1"/>
          </p:cNvPicPr>
          <p:nvPr>
            <p:ph idx="1"/>
          </p:nvPr>
        </p:nvPicPr>
        <p:blipFill>
          <a:blip r:embed="rId4" cstate="print"/>
          <a:srcRect b="17716"/>
          <a:stretch>
            <a:fillRect/>
          </a:stretch>
        </p:blipFill>
        <p:spPr>
          <a:xfrm>
            <a:off x="4572000" y="1371600"/>
            <a:ext cx="4343400" cy="2033146"/>
          </a:xfrm>
        </p:spPr>
      </p:pic>
      <p:sp>
        <p:nvSpPr>
          <p:cNvPr id="46088" name="AutoShape 8" descr="https://mail.google.com/mail/?ui=2&amp;ik=7e5c09bf62&amp;view=att&amp;th=134d57bf7b1bcf30&amp;attid=0.7&amp;disp=emb&amp;realattid=a57914e8b3182c67_0.2&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090" name="AutoShape 10" descr="https://mail.google.com/mail/?ui=2&amp;ik=7e5c09bf62&amp;view=att&amp;th=134d57bf7b1bcf30&amp;attid=0.7&amp;disp=emb&amp;realattid=a57914e8b3182c67_0.2&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092" name="AutoShape 12" descr="https://mail.google.com/mail/?ui=2&amp;ik=7e5c09bf62&amp;view=att&amp;th=134d57bf7b1bcf30&amp;attid=0.3&amp;disp=emb&amp;realattid=a57914e8b3182c67_0.5&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1" name="Picture 10" descr="ATT00004.jpg"/>
          <p:cNvPicPr>
            <a:picLocks noChangeAspect="1"/>
          </p:cNvPicPr>
          <p:nvPr/>
        </p:nvPicPr>
        <p:blipFill>
          <a:blip r:embed="rId5" cstate="print"/>
          <a:stretch>
            <a:fillRect/>
          </a:stretch>
        </p:blipFill>
        <p:spPr>
          <a:xfrm>
            <a:off x="304800" y="1371600"/>
            <a:ext cx="4084636" cy="4800600"/>
          </a:xfrm>
          <a:prstGeom prst="rect">
            <a:avLst/>
          </a:prstGeom>
        </p:spPr>
      </p:pic>
      <p:sp>
        <p:nvSpPr>
          <p:cNvPr id="46094" name="AutoShape 14" descr="https://mail.google.com/mail/?ui=2&amp;ik=7e5c09bf62&amp;view=att&amp;th=134d57bf7b1bcf30&amp;attid=0.4&amp;disp=emb&amp;realattid=a57914e8b3182c67_0.7&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3" name="Picture 12" descr="ATT00003.jpg"/>
          <p:cNvPicPr>
            <a:picLocks noChangeAspect="1"/>
          </p:cNvPicPr>
          <p:nvPr/>
        </p:nvPicPr>
        <p:blipFill>
          <a:blip r:embed="rId6" cstate="print"/>
          <a:stretch>
            <a:fillRect/>
          </a:stretch>
        </p:blipFill>
        <p:spPr>
          <a:xfrm>
            <a:off x="4495800" y="3581400"/>
            <a:ext cx="4495800" cy="2514600"/>
          </a:xfrm>
          <a:prstGeom prst="rect">
            <a:avLst/>
          </a:prstGeom>
        </p:spPr>
      </p:pic>
    </p:spTree>
    <p:extLst>
      <p:ext uri="{BB962C8B-B14F-4D97-AF65-F5344CB8AC3E}">
        <p14:creationId xmlns:p14="http://schemas.microsoft.com/office/powerpoint/2010/main" val="2025255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solidFill>
                <a:schemeClr val="tx2">
                  <a:satMod val="130000"/>
                </a:schemeClr>
              </a:solidFill>
            </a:endParaRPr>
          </a:p>
        </p:txBody>
      </p:sp>
      <p:pic>
        <p:nvPicPr>
          <p:cNvPr id="16387" name="Picture 4" descr="$0$"/>
          <p:cNvPicPr>
            <a:picLocks noGrp="1" noChangeAspect="1" noChangeArrowheads="1"/>
          </p:cNvPicPr>
          <p:nvPr>
            <p:ph idx="1"/>
          </p:nvPr>
        </p:nvPicPr>
        <p:blipFill>
          <a:blip r:embed="rId4" cstate="print"/>
          <a:srcRect l="7500" r="8333"/>
          <a:stretch>
            <a:fillRect/>
          </a:stretch>
        </p:blipFill>
        <p:spPr>
          <a:xfrm>
            <a:off x="0" y="0"/>
            <a:ext cx="9144000" cy="6858000"/>
          </a:xfrm>
          <a:noFill/>
        </p:spPr>
      </p:pic>
      <p:sp>
        <p:nvSpPr>
          <p:cNvPr id="16388" name="TextBox 4"/>
          <p:cNvSpPr txBox="1">
            <a:spLocks noChangeArrowheads="1"/>
          </p:cNvSpPr>
          <p:nvPr/>
        </p:nvSpPr>
        <p:spPr bwMode="auto">
          <a:xfrm>
            <a:off x="7620000" y="5486400"/>
            <a:ext cx="76200" cy="369888"/>
          </a:xfrm>
          <a:prstGeom prst="rect">
            <a:avLst/>
          </a:prstGeom>
          <a:noFill/>
          <a:ln w="9525">
            <a:noFill/>
            <a:miter lim="800000"/>
            <a:headEnd/>
            <a:tailEnd/>
          </a:ln>
        </p:spPr>
        <p:txBody>
          <a:bodyPr>
            <a:spAutoFit/>
          </a:bodyPr>
          <a:lstStyle/>
          <a:p>
            <a:endParaRPr lang="en-US">
              <a:solidFill>
                <a:prstClr val="black"/>
              </a:solidFill>
            </a:endParaRPr>
          </a:p>
        </p:txBody>
      </p:sp>
      <p:sp>
        <p:nvSpPr>
          <p:cNvPr id="6" name="TextBox 5"/>
          <p:cNvSpPr txBox="1"/>
          <p:nvPr/>
        </p:nvSpPr>
        <p:spPr>
          <a:xfrm>
            <a:off x="0" y="304800"/>
            <a:ext cx="2438400" cy="923925"/>
          </a:xfrm>
          <a:prstGeom prst="rect">
            <a:avLst/>
          </a:prstGeom>
          <a:noFill/>
        </p:spPr>
        <p:txBody>
          <a:bodyPr>
            <a:spAutoFit/>
          </a:bodyPr>
          <a:lstStyle/>
          <a:p>
            <a:pPr>
              <a:spcBef>
                <a:spcPct val="50000"/>
              </a:spcBef>
              <a:defRPr/>
            </a:pPr>
            <a:r>
              <a:rPr lang="en-GB" dirty="0">
                <a:solidFill>
                  <a:srgbClr val="8064A2">
                    <a:lumMod val="10000"/>
                  </a:srgbClr>
                </a:solidFill>
              </a:rPr>
              <a:t>Globalisation could involve all these things!</a:t>
            </a:r>
          </a:p>
        </p:txBody>
      </p:sp>
    </p:spTree>
    <p:extLst>
      <p:ext uri="{BB962C8B-B14F-4D97-AF65-F5344CB8AC3E}">
        <p14:creationId xmlns:p14="http://schemas.microsoft.com/office/powerpoint/2010/main" val="2788840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05800" cy="1143000"/>
          </a:xfrm>
        </p:spPr>
        <p:txBody>
          <a:bodyPr>
            <a:normAutofit fontScale="90000"/>
          </a:bodyPr>
          <a:lstStyle/>
          <a:p>
            <a:pPr eaLnBrk="1" fontAlgn="auto" hangingPunct="1">
              <a:spcAft>
                <a:spcPts val="0"/>
              </a:spcAft>
              <a:defRPr/>
            </a:pPr>
            <a:r>
              <a:rPr lang="en-US" sz="3600" dirty="0" smtClean="0">
                <a:latin typeface="Times New Roman" pitchFamily="18" charset="0"/>
                <a:cs typeface="Times New Roman" pitchFamily="18" charset="0"/>
              </a:rPr>
              <a:t>POSITIVE IMPACT OF GLOBALIZATION</a:t>
            </a:r>
            <a:endParaRPr lang="en-US" sz="3600" dirty="0">
              <a:latin typeface="Times New Roman" pitchFamily="18" charset="0"/>
              <a:cs typeface="Times New Roman" pitchFamily="18" charset="0"/>
            </a:endParaRPr>
          </a:p>
        </p:txBody>
      </p:sp>
      <p:sp>
        <p:nvSpPr>
          <p:cNvPr id="25603" name="Content Placeholder 2"/>
          <p:cNvSpPr>
            <a:spLocks noGrp="1"/>
          </p:cNvSpPr>
          <p:nvPr>
            <p:ph idx="1"/>
          </p:nvPr>
        </p:nvSpPr>
        <p:spPr>
          <a:xfrm>
            <a:off x="457200" y="1600200"/>
            <a:ext cx="8229600" cy="5257800"/>
          </a:xfrm>
        </p:spPr>
        <p:txBody>
          <a:bodyPr vert="horz" lIns="91440" tIns="45720" rIns="91440" bIns="45720" rtlCol="0">
            <a:noAutofit/>
          </a:bodyPr>
          <a:lstStyle/>
          <a:p>
            <a:pPr algn="just">
              <a:lnSpc>
                <a:spcPct val="120000"/>
              </a:lnSpc>
            </a:pPr>
            <a:r>
              <a:rPr lang="en-US" sz="1600" dirty="0">
                <a:latin typeface="Century" panose="02040604050505020304" pitchFamily="18" charset="0"/>
              </a:rPr>
              <a:t>Goods and people are transported with more easiness and speed </a:t>
            </a:r>
          </a:p>
          <a:p>
            <a:pPr algn="just">
              <a:lnSpc>
                <a:spcPct val="120000"/>
              </a:lnSpc>
            </a:pPr>
            <a:r>
              <a:rPr lang="en-US" sz="1600" dirty="0">
                <a:latin typeface="Century" panose="02040604050505020304" pitchFamily="18" charset="0"/>
              </a:rPr>
              <a:t>Free trade between countries increases </a:t>
            </a:r>
          </a:p>
          <a:p>
            <a:pPr algn="just">
              <a:lnSpc>
                <a:spcPct val="120000"/>
              </a:lnSpc>
            </a:pPr>
            <a:r>
              <a:rPr lang="en-US" sz="1600" dirty="0">
                <a:latin typeface="Century" panose="02040604050505020304" pitchFamily="18" charset="0"/>
              </a:rPr>
              <a:t>Global mass media connects all the people in the world </a:t>
            </a:r>
          </a:p>
          <a:p>
            <a:pPr algn="just">
              <a:lnSpc>
                <a:spcPct val="120000"/>
              </a:lnSpc>
            </a:pPr>
            <a:r>
              <a:rPr lang="en-US" sz="1600" dirty="0">
                <a:latin typeface="Century" panose="02040604050505020304" pitchFamily="18" charset="0"/>
              </a:rPr>
              <a:t>As the cultural barriers reduce, the global village dream becomes more realistic</a:t>
            </a:r>
          </a:p>
          <a:p>
            <a:pPr algn="just">
              <a:lnSpc>
                <a:spcPct val="120000"/>
              </a:lnSpc>
            </a:pPr>
            <a:r>
              <a:rPr lang="en-US" sz="1600" dirty="0">
                <a:latin typeface="Century" panose="02040604050505020304" pitchFamily="18" charset="0"/>
              </a:rPr>
              <a:t>The interdependence and  relation of the nation-states increases </a:t>
            </a:r>
          </a:p>
          <a:p>
            <a:pPr algn="just">
              <a:lnSpc>
                <a:spcPct val="120000"/>
              </a:lnSpc>
            </a:pPr>
            <a:r>
              <a:rPr lang="en-US" sz="1600" dirty="0">
                <a:latin typeface="Century" panose="02040604050505020304" pitchFamily="18" charset="0"/>
              </a:rPr>
              <a:t>Outsourcing reduces the cost</a:t>
            </a:r>
          </a:p>
          <a:p>
            <a:pPr algn="just">
              <a:lnSpc>
                <a:spcPct val="120000"/>
              </a:lnSpc>
            </a:pPr>
            <a:r>
              <a:rPr lang="en-US" sz="1600" dirty="0">
                <a:latin typeface="Century" panose="02040604050505020304" pitchFamily="18" charset="0"/>
              </a:rPr>
              <a:t>Access to the latest technology</a:t>
            </a:r>
          </a:p>
          <a:p>
            <a:pPr algn="just">
              <a:lnSpc>
                <a:spcPct val="120000"/>
              </a:lnSpc>
            </a:pPr>
            <a:r>
              <a:rPr lang="en-US" sz="1600" dirty="0">
                <a:latin typeface="Century" panose="02040604050505020304" pitchFamily="18" charset="0"/>
              </a:rPr>
              <a:t>Promotion of healthy competition</a:t>
            </a:r>
          </a:p>
        </p:txBody>
      </p:sp>
      <p:sp>
        <p:nvSpPr>
          <p:cNvPr id="3" name="Footer Placeholder 2"/>
          <p:cNvSpPr>
            <a:spLocks noGrp="1"/>
          </p:cNvSpPr>
          <p:nvPr>
            <p:ph type="ftr" sz="quarter" idx="11"/>
          </p:nvPr>
        </p:nvSpPr>
        <p:spPr>
          <a:xfrm rot="5400000">
            <a:off x="6990186" y="3737240"/>
            <a:ext cx="3200400" cy="365760"/>
          </a:xfrm>
          <a:prstGeom prst="rect">
            <a:avLst/>
          </a:prstGeom>
        </p:spPr>
        <p:txBody>
          <a:bodyPr/>
          <a:lstStyle/>
          <a:p>
            <a:r>
              <a:rPr lang="en-US" smtClean="0">
                <a:solidFill>
                  <a:prstClr val="black">
                    <a:tint val="75000"/>
                  </a:prstClr>
                </a:solidFill>
              </a:rPr>
              <a:t>Prof. Deepak R. Gupta - NMIMS</a:t>
            </a:r>
            <a:endParaRPr lang="en-US">
              <a:solidFill>
                <a:prstClr val="black">
                  <a:tint val="75000"/>
                </a:prstClr>
              </a:solidFill>
            </a:endParaRPr>
          </a:p>
        </p:txBody>
      </p:sp>
    </p:spTree>
    <p:extLst>
      <p:ext uri="{BB962C8B-B14F-4D97-AF65-F5344CB8AC3E}">
        <p14:creationId xmlns:p14="http://schemas.microsoft.com/office/powerpoint/2010/main" val="3970217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Century" panose="02040604050505020304" pitchFamily="18" charset="0"/>
              </a:rPr>
              <a:t>SESSION DETAILS</a:t>
            </a:r>
            <a:endParaRPr lang="en-US" sz="2400" b="1" dirty="0">
              <a:latin typeface="Century" panose="02040604050505020304" pitchFamily="18" charset="0"/>
            </a:endParaRPr>
          </a:p>
        </p:txBody>
      </p:sp>
      <p:sp>
        <p:nvSpPr>
          <p:cNvPr id="3" name="Content Placeholder 2"/>
          <p:cNvSpPr>
            <a:spLocks noGrp="1"/>
          </p:cNvSpPr>
          <p:nvPr>
            <p:ph idx="1"/>
          </p:nvPr>
        </p:nvSpPr>
        <p:spPr/>
        <p:txBody>
          <a:bodyPr>
            <a:normAutofit/>
          </a:bodyPr>
          <a:lstStyle/>
          <a:p>
            <a:r>
              <a:rPr lang="en-US" sz="1600" dirty="0" smtClean="0">
                <a:latin typeface="Century" panose="02040604050505020304" pitchFamily="18" charset="0"/>
              </a:rPr>
              <a:t>Please don’t unmute.</a:t>
            </a:r>
          </a:p>
          <a:p>
            <a:endParaRPr lang="en-US" sz="1600" dirty="0" smtClean="0">
              <a:latin typeface="Century" panose="02040604050505020304" pitchFamily="18" charset="0"/>
            </a:endParaRPr>
          </a:p>
          <a:p>
            <a:r>
              <a:rPr lang="en-US" sz="1600" dirty="0" smtClean="0">
                <a:latin typeface="Century" panose="02040604050505020304" pitchFamily="18" charset="0"/>
              </a:rPr>
              <a:t>Please use emotes : </a:t>
            </a:r>
            <a:r>
              <a:rPr lang="en-US" sz="1600" dirty="0" smtClean="0">
                <a:latin typeface="Century" panose="02040604050505020304" pitchFamily="18" charset="0"/>
                <a:sym typeface="Wingdings" pitchFamily="2" charset="2"/>
              </a:rPr>
              <a:t></a:t>
            </a:r>
            <a:endParaRPr lang="en-US" sz="1600" dirty="0" smtClean="0">
              <a:latin typeface="Century" panose="02040604050505020304" pitchFamily="18" charset="0"/>
            </a:endParaRPr>
          </a:p>
          <a:p>
            <a:endParaRPr lang="en-US" sz="1600" dirty="0" smtClean="0">
              <a:latin typeface="Century" panose="02040604050505020304" pitchFamily="18" charset="0"/>
            </a:endParaRPr>
          </a:p>
          <a:p>
            <a:r>
              <a:rPr lang="en-US" sz="1600" dirty="0" smtClean="0">
                <a:latin typeface="Century" panose="02040604050505020304" pitchFamily="18" charset="0"/>
              </a:rPr>
              <a:t>Please type your Queries and wait for your turn.</a:t>
            </a:r>
          </a:p>
          <a:p>
            <a:endParaRPr lang="en-US" sz="1600" dirty="0" smtClean="0">
              <a:latin typeface="Century" panose="02040604050505020304" pitchFamily="18" charset="0"/>
            </a:endParaRPr>
          </a:p>
          <a:p>
            <a:r>
              <a:rPr lang="en-US" sz="1600" dirty="0" smtClean="0">
                <a:latin typeface="Century" panose="02040604050505020304" pitchFamily="18" charset="0"/>
              </a:rPr>
              <a:t>Kindly answer all the Polls or Multiple Choice Question.</a:t>
            </a:r>
          </a:p>
          <a:p>
            <a:endParaRPr lang="en-US" sz="1600" dirty="0" smtClean="0">
              <a:latin typeface="Century" panose="02040604050505020304" pitchFamily="18" charset="0"/>
            </a:endParaRPr>
          </a:p>
          <a:p>
            <a:endParaRPr lang="en-US" sz="1600" dirty="0" smtClean="0">
              <a:latin typeface="Century" panose="02040604050505020304" pitchFamily="18" charset="0"/>
            </a:endParaRPr>
          </a:p>
          <a:p>
            <a:endParaRPr lang="en-US" sz="1600" dirty="0">
              <a:latin typeface="Century" panose="02040604050505020304" pitchFamily="18" charset="0"/>
            </a:endParaRPr>
          </a:p>
        </p:txBody>
      </p:sp>
      <p:sp>
        <p:nvSpPr>
          <p:cNvPr id="4" name="Footer Placeholder 3"/>
          <p:cNvSpPr>
            <a:spLocks noGrp="1"/>
          </p:cNvSpPr>
          <p:nvPr>
            <p:ph type="ftr" sz="quarter" idx="11"/>
          </p:nvPr>
        </p:nvSpPr>
        <p:spPr>
          <a:xfrm rot="5400000">
            <a:off x="6990186" y="3737240"/>
            <a:ext cx="3200400" cy="365760"/>
          </a:xfrm>
          <a:prstGeom prst="rect">
            <a:avLst/>
          </a:prstGeom>
        </p:spPr>
        <p:txBody>
          <a:bodyPr/>
          <a:lstStyle/>
          <a:p>
            <a:endParaRPr lang="en-US"/>
          </a:p>
        </p:txBody>
      </p:sp>
    </p:spTree>
    <p:extLst>
      <p:ext uri="{BB962C8B-B14F-4D97-AF65-F5344CB8AC3E}">
        <p14:creationId xmlns:p14="http://schemas.microsoft.com/office/powerpoint/2010/main" val="83732424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GLOBALISATION AND ITS IMPACT: ECONOMIC IMPACTS</a:t>
            </a:r>
            <a:endParaRPr lang="en-US" sz="2000" b="1" dirty="0">
              <a:latin typeface="Century" pitchFamily="18" charset="0"/>
              <a:cs typeface="Arial" pitchFamily="34" charset="0"/>
            </a:endParaRPr>
          </a:p>
        </p:txBody>
      </p:sp>
      <p:sp>
        <p:nvSpPr>
          <p:cNvPr id="5" name="Content Placeholder 4"/>
          <p:cNvSpPr>
            <a:spLocks noGrp="1"/>
          </p:cNvSpPr>
          <p:nvPr>
            <p:ph idx="1"/>
          </p:nvPr>
        </p:nvSpPr>
        <p:spPr/>
        <p:txBody>
          <a:bodyPr vert="horz" lIns="91440" tIns="45720" rIns="91440" bIns="45720" rtlCol="0">
            <a:noAutofit/>
          </a:bodyPr>
          <a:lstStyle/>
          <a:p>
            <a:pPr algn="just">
              <a:lnSpc>
                <a:spcPct val="120000"/>
              </a:lnSpc>
            </a:pPr>
            <a:r>
              <a:rPr lang="en-GB" sz="1600" dirty="0">
                <a:latin typeface="Century" panose="02040604050505020304" pitchFamily="18" charset="0"/>
              </a:rPr>
              <a:t>Narrowing of  gap between  economic growth rates of  developed and developing countries.</a:t>
            </a:r>
          </a:p>
          <a:p>
            <a:pPr algn="just">
              <a:lnSpc>
                <a:spcPct val="120000"/>
              </a:lnSpc>
            </a:pPr>
            <a:r>
              <a:rPr lang="en-GB" sz="1600" dirty="0">
                <a:latin typeface="Century" panose="02040604050505020304" pitchFamily="18" charset="0"/>
              </a:rPr>
              <a:t>Liberalisation and expansion of international trade  led to increase in FDI</a:t>
            </a:r>
          </a:p>
          <a:p>
            <a:pPr algn="just">
              <a:lnSpc>
                <a:spcPct val="120000"/>
              </a:lnSpc>
            </a:pPr>
            <a:r>
              <a:rPr lang="en-GB" sz="1600" dirty="0">
                <a:latin typeface="Century" panose="02040604050505020304" pitchFamily="18" charset="0"/>
              </a:rPr>
              <a:t>Change in  governance structure of  global financial system - Private actors such as banks, hedge funds, equity funds and rating agencies.</a:t>
            </a:r>
          </a:p>
          <a:p>
            <a:pPr algn="just">
              <a:lnSpc>
                <a:spcPct val="120000"/>
              </a:lnSpc>
            </a:pPr>
            <a:r>
              <a:rPr lang="en-GB" sz="1600" dirty="0">
                <a:latin typeface="Century" panose="02040604050505020304" pitchFamily="18" charset="0"/>
              </a:rPr>
              <a:t>Business models are increasingly getting global.</a:t>
            </a:r>
          </a:p>
          <a:p>
            <a:pPr algn="just">
              <a:lnSpc>
                <a:spcPct val="120000"/>
              </a:lnSpc>
            </a:pPr>
            <a:r>
              <a:rPr lang="en-GB" sz="1600" dirty="0">
                <a:latin typeface="Century" panose="02040604050505020304" pitchFamily="18" charset="0"/>
              </a:rPr>
              <a:t>Integration of economies by means of rapid advances in the ICT.</a:t>
            </a: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199468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GLOBALISATION AND ITS IMPACT: SOCIAL IMPACTS</a:t>
            </a:r>
            <a:endParaRPr lang="en-US" sz="2000" b="1" dirty="0">
              <a:latin typeface="Century" pitchFamily="18" charset="0"/>
              <a:cs typeface="Arial" pitchFamily="34" charset="0"/>
            </a:endParaRPr>
          </a:p>
        </p:txBody>
      </p:sp>
      <p:sp>
        <p:nvSpPr>
          <p:cNvPr id="5" name="Content Placeholder 4"/>
          <p:cNvSpPr>
            <a:spLocks noGrp="1"/>
          </p:cNvSpPr>
          <p:nvPr>
            <p:ph idx="1"/>
          </p:nvPr>
        </p:nvSpPr>
        <p:spPr/>
        <p:txBody>
          <a:bodyPr vert="horz" lIns="91440" tIns="45720" rIns="91440" bIns="45720" rtlCol="0">
            <a:noAutofit/>
          </a:bodyPr>
          <a:lstStyle/>
          <a:p>
            <a:pPr algn="just">
              <a:lnSpc>
                <a:spcPct val="120000"/>
              </a:lnSpc>
            </a:pPr>
            <a:r>
              <a:rPr lang="en-GB" sz="1600" dirty="0">
                <a:latin typeface="Century" panose="02040604050505020304" pitchFamily="18" charset="0"/>
              </a:rPr>
              <a:t>Rise in per capita income, GDP etc. in emerging economies but  also rising economic inequality </a:t>
            </a:r>
          </a:p>
          <a:p>
            <a:pPr algn="just">
              <a:lnSpc>
                <a:spcPct val="120000"/>
              </a:lnSpc>
            </a:pPr>
            <a:r>
              <a:rPr lang="en-GB" sz="1600" dirty="0">
                <a:latin typeface="Century" panose="02040604050505020304" pitchFamily="18" charset="0"/>
              </a:rPr>
              <a:t>Unskilled, illiterate and asset-less labour remain , so persistent poverty - R</a:t>
            </a:r>
            <a:r>
              <a:rPr lang="en-US" sz="1600" dirty="0" err="1">
                <a:latin typeface="Century" panose="02040604050505020304" pitchFamily="18" charset="0"/>
              </a:rPr>
              <a:t>ural</a:t>
            </a:r>
            <a:r>
              <a:rPr lang="en-US" sz="1600" dirty="0">
                <a:latin typeface="Century" panose="02040604050505020304" pitchFamily="18" charset="0"/>
              </a:rPr>
              <a:t> and informal economies, </a:t>
            </a:r>
            <a:endParaRPr lang="en-GB" sz="1600" dirty="0">
              <a:latin typeface="Century" panose="02040604050505020304" pitchFamily="18" charset="0"/>
            </a:endParaRPr>
          </a:p>
          <a:p>
            <a:pPr algn="just">
              <a:lnSpc>
                <a:spcPct val="120000"/>
              </a:lnSpc>
            </a:pPr>
            <a:r>
              <a:rPr lang="en-GB" sz="1600" dirty="0">
                <a:latin typeface="Century" panose="02040604050505020304" pitchFamily="18" charset="0"/>
              </a:rPr>
              <a:t>Richest 0.5 percent of global adults hold over a third of the world’s wealth.</a:t>
            </a:r>
          </a:p>
          <a:p>
            <a:pPr algn="just">
              <a:lnSpc>
                <a:spcPct val="120000"/>
              </a:lnSpc>
            </a:pPr>
            <a:r>
              <a:rPr lang="en-GB" sz="1600" dirty="0">
                <a:latin typeface="Century" panose="02040604050505020304" pitchFamily="18" charset="0"/>
              </a:rPr>
              <a:t>Relative poverty  increased in majority of the countries </a:t>
            </a:r>
          </a:p>
          <a:p>
            <a:pPr algn="just">
              <a:lnSpc>
                <a:spcPct val="120000"/>
              </a:lnSpc>
            </a:pPr>
            <a:r>
              <a:rPr lang="en-GB" sz="1600" dirty="0">
                <a:latin typeface="Century" panose="02040604050505020304" pitchFamily="18" charset="0"/>
              </a:rPr>
              <a:t>Corporate scandals, manipulations and over extension of credits to unstable local banks / firms resulting in increasing financial crisis.  </a:t>
            </a: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488718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GLOBALISATION AND ITS IMPACT: ENVIRONMENTAL IMPACTS</a:t>
            </a:r>
            <a:endParaRPr lang="en-US" sz="2000" b="1" dirty="0">
              <a:latin typeface="Century" pitchFamily="18" charset="0"/>
              <a:cs typeface="Arial" pitchFamily="34" charset="0"/>
            </a:endParaRPr>
          </a:p>
        </p:txBody>
      </p:sp>
      <p:sp>
        <p:nvSpPr>
          <p:cNvPr id="5" name="Content Placeholder 4"/>
          <p:cNvSpPr>
            <a:spLocks noGrp="1"/>
          </p:cNvSpPr>
          <p:nvPr>
            <p:ph idx="1"/>
          </p:nvPr>
        </p:nvSpPr>
        <p:spPr/>
        <p:txBody>
          <a:bodyPr vert="horz" lIns="91440" tIns="45720" rIns="91440" bIns="45720" rtlCol="0">
            <a:noAutofit/>
          </a:bodyPr>
          <a:lstStyle/>
          <a:p>
            <a:pPr algn="just">
              <a:lnSpc>
                <a:spcPct val="120000"/>
              </a:lnSpc>
            </a:pPr>
            <a:r>
              <a:rPr lang="en-GB" sz="1600" dirty="0">
                <a:latin typeface="Century" panose="02040604050505020304" pitchFamily="18" charset="0"/>
              </a:rPr>
              <a:t>Degradation of natural environment.</a:t>
            </a:r>
          </a:p>
          <a:p>
            <a:pPr algn="just">
              <a:lnSpc>
                <a:spcPct val="120000"/>
              </a:lnSpc>
            </a:pPr>
            <a:r>
              <a:rPr lang="en-GB" sz="1600" dirty="0">
                <a:latin typeface="Century" panose="02040604050505020304" pitchFamily="18" charset="0"/>
              </a:rPr>
              <a:t>Ecological imbalances and climate change  due to : </a:t>
            </a:r>
          </a:p>
          <a:p>
            <a:pPr lvl="1"/>
            <a:r>
              <a:rPr lang="en-GB" sz="1600" dirty="0">
                <a:latin typeface="Century" panose="02040604050505020304" pitchFamily="18" charset="0"/>
              </a:rPr>
              <a:t> Increase in trade</a:t>
            </a:r>
          </a:p>
          <a:p>
            <a:pPr lvl="1"/>
            <a:r>
              <a:rPr lang="en-GB" sz="1600" dirty="0">
                <a:latin typeface="Century" panose="02040604050505020304" pitchFamily="18" charset="0"/>
              </a:rPr>
              <a:t>  Larger corporations with centralised distribution </a:t>
            </a:r>
          </a:p>
          <a:p>
            <a:pPr lvl="1"/>
            <a:r>
              <a:rPr lang="en-GB" sz="1600" dirty="0">
                <a:latin typeface="Century" panose="02040604050505020304" pitchFamily="18" charset="0"/>
              </a:rPr>
              <a:t> Poor pollution control mechanisms of MNCs in foreign markets </a:t>
            </a:r>
          </a:p>
          <a:p>
            <a:pPr lvl="1"/>
            <a:r>
              <a:rPr lang="en-GB" sz="1600" dirty="0">
                <a:latin typeface="Century" panose="02040604050505020304" pitchFamily="18" charset="0"/>
              </a:rPr>
              <a:t> Extractive industries using natural resources non-judiciously.</a:t>
            </a:r>
          </a:p>
          <a:p>
            <a:pPr algn="just">
              <a:lnSpc>
                <a:spcPct val="120000"/>
              </a:lnSpc>
            </a:pPr>
            <a:endParaRPr lang="en-GB" sz="1600" dirty="0">
              <a:latin typeface="Century" panose="02040604050505020304" pitchFamily="18"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3264818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smtClean="0">
                <a:latin typeface="Century" panose="02040604050505020304" pitchFamily="18" charset="0"/>
              </a:rPr>
              <a:t>SELECT A RIGHT OPTION</a:t>
            </a:r>
            <a:endParaRPr lang="en-US" sz="3200" dirty="0">
              <a:latin typeface="Century" panose="02040604050505020304" pitchFamily="18" charset="0"/>
            </a:endParaRPr>
          </a:p>
        </p:txBody>
      </p:sp>
      <p:sp>
        <p:nvSpPr>
          <p:cNvPr id="3" name="Content Placeholder 2"/>
          <p:cNvSpPr>
            <a:spLocks noGrp="1"/>
          </p:cNvSpPr>
          <p:nvPr>
            <p:ph idx="1"/>
          </p:nvPr>
        </p:nvSpPr>
        <p:spPr/>
        <p:txBody>
          <a:bodyPr>
            <a:normAutofit/>
          </a:bodyPr>
          <a:lstStyle/>
          <a:p>
            <a:r>
              <a:rPr lang="en-US" sz="1600" dirty="0" smtClean="0">
                <a:latin typeface="Century" panose="02040604050505020304" pitchFamily="18" charset="0"/>
              </a:rPr>
              <a:t>Globalization impacts:</a:t>
            </a:r>
          </a:p>
          <a:p>
            <a:pPr marL="457200" indent="-457200">
              <a:buFont typeface="+mj-lt"/>
              <a:buAutoNum type="alphaUcPeriod"/>
            </a:pPr>
            <a:r>
              <a:rPr lang="en-US" sz="1600" dirty="0" smtClean="0">
                <a:latin typeface="Century" panose="02040604050505020304" pitchFamily="18" charset="0"/>
              </a:rPr>
              <a:t>All of the below</a:t>
            </a:r>
          </a:p>
          <a:p>
            <a:pPr marL="457200" indent="-457200">
              <a:buFont typeface="+mj-lt"/>
              <a:buAutoNum type="alphaUcPeriod"/>
            </a:pPr>
            <a:r>
              <a:rPr lang="en-US" sz="1600" dirty="0" smtClean="0">
                <a:latin typeface="Century" panose="02040604050505020304" pitchFamily="18" charset="0"/>
              </a:rPr>
              <a:t>Cultures</a:t>
            </a:r>
          </a:p>
          <a:p>
            <a:pPr marL="457200" indent="-457200">
              <a:buFont typeface="+mj-lt"/>
              <a:buAutoNum type="alphaUcPeriod"/>
            </a:pPr>
            <a:r>
              <a:rPr lang="en-US" sz="1600" dirty="0" smtClean="0">
                <a:latin typeface="Century" panose="02040604050505020304" pitchFamily="18" charset="0"/>
              </a:rPr>
              <a:t>Environment</a:t>
            </a:r>
          </a:p>
          <a:p>
            <a:pPr marL="457200" indent="-457200">
              <a:buFont typeface="+mj-lt"/>
              <a:buAutoNum type="alphaUcPeriod"/>
            </a:pPr>
            <a:r>
              <a:rPr lang="en-US" sz="1600" dirty="0" smtClean="0">
                <a:latin typeface="Century" panose="02040604050505020304" pitchFamily="18" charset="0"/>
              </a:rPr>
              <a:t>Political Systems</a:t>
            </a:r>
          </a:p>
        </p:txBody>
      </p:sp>
    </p:spTree>
    <p:extLst>
      <p:ext uri="{BB962C8B-B14F-4D97-AF65-F5344CB8AC3E}">
        <p14:creationId xmlns:p14="http://schemas.microsoft.com/office/powerpoint/2010/main" val="3293877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315" name="Title 3"/>
          <p:cNvSpPr>
            <a:spLocks noGrp="1"/>
          </p:cNvSpPr>
          <p:nvPr>
            <p:ph type="ctrTitle"/>
          </p:nvPr>
        </p:nvSpPr>
        <p:spPr>
          <a:xfrm>
            <a:off x="685800" y="0"/>
            <a:ext cx="7772400" cy="1470025"/>
          </a:xfrm>
        </p:spPr>
        <p:txBody>
          <a:bodyPr>
            <a:normAutofit/>
          </a:bodyPr>
          <a:lstStyle/>
          <a:p>
            <a:pPr eaLnBrk="1" hangingPunct="1"/>
            <a:r>
              <a:rPr lang="en-US" sz="3200" b="1" dirty="0" smtClean="0">
                <a:latin typeface="Century" panose="02040604050505020304" pitchFamily="18" charset="0"/>
              </a:rPr>
              <a:t>SUSTAINABLE DEVELOPMENT</a:t>
            </a:r>
          </a:p>
        </p:txBody>
      </p:sp>
      <p:sp>
        <p:nvSpPr>
          <p:cNvPr id="5" name="Subtitle 4"/>
          <p:cNvSpPr>
            <a:spLocks noGrp="1"/>
          </p:cNvSpPr>
          <p:nvPr>
            <p:ph type="subTitle" idx="1"/>
          </p:nvPr>
        </p:nvSpPr>
        <p:spPr>
          <a:xfrm>
            <a:off x="1371600" y="1219200"/>
            <a:ext cx="6400800" cy="1752600"/>
          </a:xfrm>
        </p:spPr>
        <p:txBody>
          <a:bodyPr/>
          <a:lstStyle/>
          <a:p>
            <a:pPr algn="r"/>
            <a:r>
              <a:rPr lang="en-US" i="1" dirty="0" smtClean="0"/>
              <a:t>for the generations to come…</a:t>
            </a:r>
            <a:endParaRPr lang="en-US" i="1" dirty="0"/>
          </a:p>
        </p:txBody>
      </p:sp>
      <p:pic>
        <p:nvPicPr>
          <p:cNvPr id="13316" name="Picture 2" descr="E:\Subjects\C S R\CSR with in Organization\sustainable_development.gif"/>
          <p:cNvPicPr>
            <a:picLocks noChangeAspect="1" noChangeArrowheads="1"/>
          </p:cNvPicPr>
          <p:nvPr/>
        </p:nvPicPr>
        <p:blipFill>
          <a:blip r:embed="rId4" cstate="print"/>
          <a:srcRect t="6540"/>
          <a:stretch>
            <a:fillRect/>
          </a:stretch>
        </p:blipFill>
        <p:spPr bwMode="auto">
          <a:xfrm>
            <a:off x="3048000" y="2286000"/>
            <a:ext cx="5932488" cy="3505200"/>
          </a:xfrm>
          <a:prstGeom prst="rect">
            <a:avLst/>
          </a:prstGeom>
          <a:noFill/>
          <a:ln w="9525">
            <a:noFill/>
            <a:miter lim="800000"/>
            <a:headEnd/>
            <a:tailEnd/>
          </a:ln>
        </p:spPr>
      </p:pic>
    </p:spTree>
    <p:extLst>
      <p:ext uri="{BB962C8B-B14F-4D97-AF65-F5344CB8AC3E}">
        <p14:creationId xmlns:p14="http://schemas.microsoft.com/office/powerpoint/2010/main" val="2980340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vert="horz" lIns="91440" tIns="45720" rIns="91440" bIns="45720" rtlCol="0" anchor="ctr">
            <a:normAutofit/>
          </a:bodyPr>
          <a:lstStyle/>
          <a:p>
            <a:r>
              <a:rPr lang="en-US" sz="3200" dirty="0">
                <a:latin typeface="Century" panose="02040604050505020304" pitchFamily="18" charset="0"/>
              </a:rPr>
              <a:t>SUSTAINABLE DEVELOPMENT</a:t>
            </a:r>
          </a:p>
        </p:txBody>
      </p:sp>
      <p:sp>
        <p:nvSpPr>
          <p:cNvPr id="3" name="Content Placeholder 2"/>
          <p:cNvSpPr>
            <a:spLocks noGrp="1"/>
          </p:cNvSpPr>
          <p:nvPr>
            <p:ph idx="1"/>
          </p:nvPr>
        </p:nvSpPr>
        <p:spPr>
          <a:xfrm>
            <a:off x="301625" y="1527175"/>
            <a:ext cx="8504238" cy="4572000"/>
          </a:xfrm>
        </p:spPr>
        <p:txBody>
          <a:bodyPr>
            <a:normAutofit/>
          </a:bodyPr>
          <a:lstStyle/>
          <a:p>
            <a:pPr eaLnBrk="1" hangingPunct="1"/>
            <a:r>
              <a:rPr lang="en-US" sz="1600" b="1" dirty="0" smtClean="0">
                <a:latin typeface="Century" panose="02040604050505020304" pitchFamily="18" charset="0"/>
              </a:rPr>
              <a:t>Sustainable development</a:t>
            </a:r>
            <a:r>
              <a:rPr lang="en-US" sz="1600" dirty="0" smtClean="0">
                <a:latin typeface="Century" panose="02040604050505020304" pitchFamily="18" charset="0"/>
              </a:rPr>
              <a:t> is a pattern of resource use that aims to meet human needs while preserving the environment so that these needs can be met not only in the present, but also for future generations.</a:t>
            </a:r>
          </a:p>
          <a:p>
            <a:pPr eaLnBrk="1" hangingPunct="1">
              <a:buFont typeface="Wingdings 2" pitchFamily="18" charset="2"/>
              <a:buNone/>
            </a:pPr>
            <a:endParaRPr lang="en-US" sz="1600" dirty="0" smtClean="0">
              <a:latin typeface="Century" panose="02040604050505020304" pitchFamily="18" charset="0"/>
            </a:endParaRPr>
          </a:p>
          <a:p>
            <a:pPr eaLnBrk="1" hangingPunct="1">
              <a:buFont typeface="Wingdings 2" pitchFamily="18" charset="2"/>
              <a:buNone/>
            </a:pPr>
            <a:endParaRPr lang="en-US" sz="1600" dirty="0">
              <a:latin typeface="Century" panose="02040604050505020304" pitchFamily="18" charset="0"/>
            </a:endParaRPr>
          </a:p>
          <a:p>
            <a:pPr eaLnBrk="1" hangingPunct="1">
              <a:buFont typeface="Wingdings 2" pitchFamily="18" charset="2"/>
              <a:buNone/>
            </a:pPr>
            <a:endParaRPr lang="en-US" sz="1600" dirty="0" smtClean="0">
              <a:latin typeface="Century" panose="02040604050505020304" pitchFamily="18" charset="0"/>
            </a:endParaRPr>
          </a:p>
          <a:p>
            <a:pPr algn="ctr" eaLnBrk="1" hangingPunct="1"/>
            <a:r>
              <a:rPr lang="en-US" sz="1600" i="1" dirty="0" smtClean="0">
                <a:latin typeface="Century" panose="02040604050505020304" pitchFamily="18" charset="0"/>
              </a:rPr>
              <a:t>“Development that meets the need of the present without compromising the ability of future generations to meet their own needs” </a:t>
            </a:r>
          </a:p>
          <a:p>
            <a:pPr algn="r" eaLnBrk="1" hangingPunct="1">
              <a:buFont typeface="Wingdings 2" pitchFamily="18" charset="2"/>
              <a:buNone/>
            </a:pPr>
            <a:r>
              <a:rPr lang="en-US" sz="1600" i="1" dirty="0" smtClean="0">
                <a:latin typeface="Century" panose="02040604050505020304" pitchFamily="18" charset="0"/>
              </a:rPr>
              <a:t> - </a:t>
            </a:r>
            <a:r>
              <a:rPr lang="en-US" sz="1600" i="1" dirty="0" err="1" smtClean="0">
                <a:latin typeface="Century" panose="02040604050505020304" pitchFamily="18" charset="0"/>
              </a:rPr>
              <a:t>Brudtland</a:t>
            </a:r>
            <a:r>
              <a:rPr lang="en-US" sz="1600" i="1" dirty="0" smtClean="0">
                <a:latin typeface="Century" panose="02040604050505020304" pitchFamily="18" charset="0"/>
              </a:rPr>
              <a:t> commission</a:t>
            </a:r>
          </a:p>
          <a:p>
            <a:pPr eaLnBrk="1" hangingPunct="1"/>
            <a:endParaRPr lang="en-US" sz="1600" dirty="0" smtClean="0">
              <a:latin typeface="Century" panose="02040604050505020304" pitchFamily="18" charset="0"/>
            </a:endParaRPr>
          </a:p>
          <a:p>
            <a:pPr eaLnBrk="1" hangingPunct="1"/>
            <a:endParaRPr lang="en-US" sz="1600" dirty="0" smtClean="0">
              <a:latin typeface="Century" panose="02040604050505020304" pitchFamily="18" charset="0"/>
            </a:endParaRPr>
          </a:p>
          <a:p>
            <a:pPr eaLnBrk="1" hangingPunct="1"/>
            <a:endParaRPr lang="en-US" sz="1600" dirty="0" smtClean="0">
              <a:latin typeface="Century" panose="02040604050505020304" pitchFamily="18" charset="0"/>
            </a:endParaRPr>
          </a:p>
        </p:txBody>
      </p:sp>
    </p:spTree>
    <p:extLst>
      <p:ext uri="{BB962C8B-B14F-4D97-AF65-F5344CB8AC3E}">
        <p14:creationId xmlns:p14="http://schemas.microsoft.com/office/powerpoint/2010/main" val="1328622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467600" cy="1143000"/>
          </a:xfrm>
        </p:spPr>
        <p:txBody>
          <a:bodyPr vert="horz" lIns="91440" tIns="45720" rIns="91440" bIns="45720" rtlCol="0" anchor="ctr">
            <a:normAutofit/>
          </a:bodyPr>
          <a:lstStyle/>
          <a:p>
            <a:r>
              <a:rPr lang="en-US" sz="3200" dirty="0" smtClean="0">
                <a:latin typeface="Century" panose="02040604050505020304" pitchFamily="18" charset="0"/>
              </a:rPr>
              <a:t>WHY SUSTAINABLE DEVELOPMENT?</a:t>
            </a:r>
            <a:endParaRPr lang="en-US" sz="3200" dirty="0">
              <a:latin typeface="Century" panose="02040604050505020304" pitchFamily="18" charset="0"/>
            </a:endParaRPr>
          </a:p>
        </p:txBody>
      </p:sp>
      <p:pic>
        <p:nvPicPr>
          <p:cNvPr id="1026" name="Picture 2" descr="http://fohn.net/tiger-pictures-facts/tiger-regal.jpg"/>
          <p:cNvPicPr>
            <a:picLocks noChangeAspect="1" noChangeArrowheads="1"/>
          </p:cNvPicPr>
          <p:nvPr/>
        </p:nvPicPr>
        <p:blipFill>
          <a:blip r:embed="rId4" cstate="print"/>
          <a:srcRect/>
          <a:stretch>
            <a:fillRect/>
          </a:stretch>
        </p:blipFill>
        <p:spPr bwMode="auto">
          <a:xfrm>
            <a:off x="2362200" y="1524000"/>
            <a:ext cx="4819650" cy="3175517"/>
          </a:xfrm>
          <a:prstGeom prst="rect">
            <a:avLst/>
          </a:prstGeom>
          <a:noFill/>
        </p:spPr>
      </p:pic>
    </p:spTree>
    <p:extLst>
      <p:ext uri="{BB962C8B-B14F-4D97-AF65-F5344CB8AC3E}">
        <p14:creationId xmlns:p14="http://schemas.microsoft.com/office/powerpoint/2010/main" val="2090475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http://4.bp.blogspot.com/-Q40O30Wg8bw/UA2tJsmqioI/AAAAAAAAFvk/fuD6yCtx9Gc/s1600/ek%2Btha%2Btiger.jpg"/>
          <p:cNvPicPr>
            <a:picLocks noChangeAspect="1" noChangeArrowheads="1"/>
          </p:cNvPicPr>
          <p:nvPr/>
        </p:nvPicPr>
        <p:blipFill>
          <a:blip r:embed="rId4" cstate="print"/>
          <a:srcRect l="30469" t="22917" r="30469" b="57291"/>
          <a:stretch>
            <a:fillRect/>
          </a:stretch>
        </p:blipFill>
        <p:spPr bwMode="auto">
          <a:xfrm>
            <a:off x="2576512" y="4873607"/>
            <a:ext cx="4391025" cy="1158743"/>
          </a:xfrm>
          <a:prstGeom prst="rect">
            <a:avLst/>
          </a:prstGeom>
          <a:noFill/>
        </p:spPr>
      </p:pic>
      <p:sp>
        <p:nvSpPr>
          <p:cNvPr id="2" name="Title 1"/>
          <p:cNvSpPr>
            <a:spLocks noGrp="1"/>
          </p:cNvSpPr>
          <p:nvPr>
            <p:ph type="title"/>
          </p:nvPr>
        </p:nvSpPr>
        <p:spPr>
          <a:xfrm>
            <a:off x="914400" y="152400"/>
            <a:ext cx="7467600" cy="1143000"/>
          </a:xfrm>
        </p:spPr>
        <p:txBody>
          <a:bodyPr vert="horz" lIns="91440" tIns="45720" rIns="91440" bIns="45720" rtlCol="0" anchor="ctr">
            <a:normAutofit/>
          </a:bodyPr>
          <a:lstStyle/>
          <a:p>
            <a:r>
              <a:rPr lang="en-US" sz="3200" dirty="0" smtClean="0">
                <a:latin typeface="Century" panose="02040604050505020304" pitchFamily="18" charset="0"/>
              </a:rPr>
              <a:t>WHY SUSTAINABLE DEVELOPMENT?</a:t>
            </a:r>
            <a:endParaRPr lang="en-US" sz="3200" dirty="0">
              <a:latin typeface="Century" panose="02040604050505020304" pitchFamily="18" charset="0"/>
            </a:endParaRPr>
          </a:p>
        </p:txBody>
      </p:sp>
      <p:pic>
        <p:nvPicPr>
          <p:cNvPr id="1026" name="Picture 2" descr="http://fohn.net/tiger-pictures-facts/tiger-regal.jpg"/>
          <p:cNvPicPr>
            <a:picLocks noChangeAspect="1" noChangeArrowheads="1"/>
          </p:cNvPicPr>
          <p:nvPr/>
        </p:nvPicPr>
        <p:blipFill>
          <a:blip r:embed="rId5" cstate="print"/>
          <a:srcRect/>
          <a:stretch>
            <a:fillRect/>
          </a:stretch>
        </p:blipFill>
        <p:spPr bwMode="auto">
          <a:xfrm>
            <a:off x="2362200" y="1524000"/>
            <a:ext cx="4819650" cy="3175517"/>
          </a:xfrm>
          <a:prstGeom prst="rect">
            <a:avLst/>
          </a:prstGeom>
          <a:noFill/>
        </p:spPr>
      </p:pic>
    </p:spTree>
    <p:extLst>
      <p:ext uri="{BB962C8B-B14F-4D97-AF65-F5344CB8AC3E}">
        <p14:creationId xmlns:p14="http://schemas.microsoft.com/office/powerpoint/2010/main" val="1553404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00555 L -3.33333E-6 0.25538 " pathEditMode="relative" rAng="0" ptsTypes="AA">
                                      <p:cBhvr>
                                        <p:cTn id="6" dur="2000" fill="hold"/>
                                        <p:tgtEl>
                                          <p:spTgt spid="1028"/>
                                        </p:tgtEl>
                                        <p:attrNameLst>
                                          <p:attrName>ppt_x</p:attrName>
                                          <p:attrName>ppt_y</p:attrName>
                                        </p:attrNameLst>
                                      </p:cBhvr>
                                      <p:rCtr x="0" y="13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2466" name="Picture 2" descr="http://theinspirationroom.com/daily/interactive/2010/3/save-our-tigers.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67524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p:txBody>
          <a:bodyPr vert="horz" lIns="91440" tIns="45720" rIns="91440" bIns="45720" rtlCol="0" anchor="ctr">
            <a:normAutofit/>
          </a:bodyPr>
          <a:lstStyle/>
          <a:p>
            <a:r>
              <a:rPr lang="en-US" sz="3200" dirty="0">
                <a:latin typeface="Century" panose="02040604050505020304" pitchFamily="18" charset="0"/>
              </a:rPr>
              <a:t>ROLE OF BUSINESS IN SUSTAINABLE  DEVELOPMENT</a:t>
            </a:r>
          </a:p>
        </p:txBody>
      </p:sp>
      <p:sp>
        <p:nvSpPr>
          <p:cNvPr id="3" name="Content Placeholder 2"/>
          <p:cNvSpPr>
            <a:spLocks noGrp="1"/>
          </p:cNvSpPr>
          <p:nvPr>
            <p:ph idx="1"/>
          </p:nvPr>
        </p:nvSpPr>
        <p:spPr>
          <a:xfrm>
            <a:off x="301625" y="1527175"/>
            <a:ext cx="8504238" cy="4572000"/>
          </a:xfrm>
        </p:spPr>
        <p:txBody>
          <a:bodyPr>
            <a:normAutofit/>
          </a:bodyPr>
          <a:lstStyle/>
          <a:p>
            <a:pPr marL="274320" indent="-274320" eaLnBrk="1" fontAlgn="auto" hangingPunct="1">
              <a:spcAft>
                <a:spcPts val="0"/>
              </a:spcAft>
              <a:buFont typeface="Wingdings 2"/>
              <a:buChar char=""/>
              <a:defRPr/>
            </a:pPr>
            <a:r>
              <a:rPr lang="en-US" sz="1600" dirty="0" smtClean="0">
                <a:latin typeface="Century" panose="02040604050505020304" pitchFamily="18" charset="0"/>
              </a:rPr>
              <a:t>Sustainable is a broad concept that balances the need for economic growth  with environmental protection and social equity.</a:t>
            </a:r>
          </a:p>
          <a:p>
            <a:pPr marL="274320" indent="-274320" eaLnBrk="1" fontAlgn="auto" hangingPunct="1">
              <a:spcAft>
                <a:spcPts val="0"/>
              </a:spcAft>
              <a:buFont typeface="Wingdings 2"/>
              <a:buChar char=""/>
              <a:defRPr/>
            </a:pPr>
            <a:r>
              <a:rPr lang="en-US" sz="1600" dirty="0" smtClean="0">
                <a:latin typeface="Century" panose="02040604050505020304" pitchFamily="18" charset="0"/>
              </a:rPr>
              <a:t>Sustainability requires a balancing of the triple bottom line opportunities, risks  and implications of action.</a:t>
            </a:r>
          </a:p>
          <a:p>
            <a:pPr marL="274320" indent="-274320" eaLnBrk="1" fontAlgn="auto" hangingPunct="1">
              <a:spcAft>
                <a:spcPts val="0"/>
              </a:spcAft>
              <a:buFont typeface="Wingdings 2"/>
              <a:buChar char=""/>
              <a:defRPr/>
            </a:pPr>
            <a:r>
              <a:rPr lang="en-US" sz="1600" dirty="0" smtClean="0">
                <a:latin typeface="Century" panose="02040604050505020304" pitchFamily="18" charset="0"/>
              </a:rPr>
              <a:t>The idea behind sustainability is that the businesses can add value to society in three ways:</a:t>
            </a:r>
          </a:p>
          <a:p>
            <a:pPr marL="548640" lvl="1" indent="-274320" eaLnBrk="1" fontAlgn="auto" hangingPunct="1">
              <a:spcAft>
                <a:spcPts val="0"/>
              </a:spcAft>
              <a:buFont typeface="Wingdings"/>
              <a:buChar char=""/>
              <a:defRPr/>
            </a:pPr>
            <a:r>
              <a:rPr lang="en-US" sz="1600" dirty="0" smtClean="0">
                <a:latin typeface="Century" panose="02040604050505020304" pitchFamily="18" charset="0"/>
              </a:rPr>
              <a:t>Economic</a:t>
            </a:r>
          </a:p>
          <a:p>
            <a:pPr marL="548640" lvl="1" indent="-274320" eaLnBrk="1" fontAlgn="auto" hangingPunct="1">
              <a:spcAft>
                <a:spcPts val="0"/>
              </a:spcAft>
              <a:buFont typeface="Wingdings"/>
              <a:buChar char=""/>
              <a:defRPr/>
            </a:pPr>
            <a:r>
              <a:rPr lang="en-US" sz="1600" dirty="0" smtClean="0">
                <a:latin typeface="Century" panose="02040604050505020304" pitchFamily="18" charset="0"/>
              </a:rPr>
              <a:t>Social </a:t>
            </a:r>
          </a:p>
          <a:p>
            <a:pPr marL="548640" lvl="1" indent="-274320" eaLnBrk="1" fontAlgn="auto" hangingPunct="1">
              <a:spcAft>
                <a:spcPts val="0"/>
              </a:spcAft>
              <a:buFont typeface="Wingdings"/>
              <a:buChar char=""/>
              <a:defRPr/>
            </a:pPr>
            <a:r>
              <a:rPr lang="en-US" sz="1600" dirty="0" smtClean="0">
                <a:latin typeface="Century" panose="02040604050505020304" pitchFamily="18" charset="0"/>
              </a:rPr>
              <a:t>Environmental </a:t>
            </a:r>
            <a:endParaRPr lang="en-US" sz="1600" dirty="0">
              <a:latin typeface="Century" panose="02040604050505020304" pitchFamily="18" charset="0"/>
            </a:endParaRPr>
          </a:p>
        </p:txBody>
      </p:sp>
    </p:spTree>
    <p:extLst>
      <p:ext uri="{BB962C8B-B14F-4D97-AF65-F5344CB8AC3E}">
        <p14:creationId xmlns:p14="http://schemas.microsoft.com/office/powerpoint/2010/main" val="3646514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28600"/>
            <a:ext cx="8001000" cy="1077218"/>
          </a:xfrm>
          <a:prstGeom prst="rect">
            <a:avLst/>
          </a:prstGeom>
          <a:noFill/>
        </p:spPr>
        <p:txBody>
          <a:bodyPr wrap="square" rtlCol="0">
            <a:spAutoFit/>
          </a:bodyPr>
          <a:lstStyle/>
          <a:p>
            <a:pPr algn="ctr"/>
            <a:r>
              <a:rPr lang="en-US" sz="3200" b="1" dirty="0" smtClean="0">
                <a:solidFill>
                  <a:prstClr val="white"/>
                </a:solidFill>
                <a:latin typeface="Century" pitchFamily="18" charset="0"/>
              </a:rPr>
              <a:t>Corporate Social Responsibility: </a:t>
            </a:r>
          </a:p>
          <a:p>
            <a:pPr algn="ctr"/>
            <a:r>
              <a:rPr lang="en-US" sz="3200" b="1" dirty="0" smtClean="0">
                <a:solidFill>
                  <a:prstClr val="white"/>
                </a:solidFill>
                <a:latin typeface="Century" pitchFamily="18" charset="0"/>
              </a:rPr>
              <a:t>The Global Context</a:t>
            </a:r>
            <a:endParaRPr lang="en-US" sz="3200" dirty="0">
              <a:solidFill>
                <a:prstClr val="white"/>
              </a:solidFill>
              <a:latin typeface="Century" pitchFamily="18" charset="0"/>
            </a:endParaRPr>
          </a:p>
        </p:txBody>
      </p:sp>
      <p:sp>
        <p:nvSpPr>
          <p:cNvPr id="4" name="TextBox 3"/>
          <p:cNvSpPr txBox="1"/>
          <p:nvPr/>
        </p:nvSpPr>
        <p:spPr>
          <a:xfrm>
            <a:off x="685800" y="1447800"/>
            <a:ext cx="7415684" cy="393954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Century" pitchFamily="18" charset="0"/>
              </a:rPr>
              <a:t>Case Study: TATA 26/11</a:t>
            </a:r>
          </a:p>
          <a:p>
            <a:pPr marL="285750" indent="-285750">
              <a:buFont typeface="Arial" panose="020B0604020202020204" pitchFamily="34" charset="0"/>
              <a:buChar char="•"/>
            </a:pPr>
            <a:r>
              <a:rPr lang="en-US" dirty="0" smtClean="0">
                <a:solidFill>
                  <a:schemeClr val="bg1"/>
                </a:solidFill>
                <a:latin typeface="Century" pitchFamily="18" charset="0"/>
              </a:rPr>
              <a:t>Globalization and its Impact</a:t>
            </a:r>
          </a:p>
          <a:p>
            <a:pPr marL="285750" indent="-285750">
              <a:buFont typeface="Arial" panose="020B0604020202020204" pitchFamily="34" charset="0"/>
              <a:buChar char="•"/>
            </a:pPr>
            <a:r>
              <a:rPr lang="en-US" dirty="0" smtClean="0">
                <a:solidFill>
                  <a:schemeClr val="bg1"/>
                </a:solidFill>
                <a:latin typeface="Century" pitchFamily="18" charset="0"/>
              </a:rPr>
              <a:t>Sustainable Development</a:t>
            </a:r>
          </a:p>
          <a:p>
            <a:pPr marL="285750" indent="-285750">
              <a:buFont typeface="Arial" panose="020B0604020202020204" pitchFamily="34" charset="0"/>
              <a:buChar char="•"/>
            </a:pPr>
            <a:r>
              <a:rPr lang="en-US" dirty="0" smtClean="0">
                <a:solidFill>
                  <a:schemeClr val="bg1"/>
                </a:solidFill>
                <a:latin typeface="Century" pitchFamily="18" charset="0"/>
              </a:rPr>
              <a:t>Role of Business in Sustainable Development</a:t>
            </a:r>
          </a:p>
          <a:p>
            <a:pPr marL="285750" indent="-285750">
              <a:buFont typeface="Arial" panose="020B0604020202020204" pitchFamily="34" charset="0"/>
              <a:buChar char="•"/>
            </a:pPr>
            <a:r>
              <a:rPr lang="en-US" dirty="0">
                <a:solidFill>
                  <a:schemeClr val="bg1"/>
                </a:solidFill>
                <a:latin typeface="Century" pitchFamily="18" charset="0"/>
              </a:rPr>
              <a:t>Millennium Development Goals and United Nations Post 2015 Development </a:t>
            </a:r>
            <a:r>
              <a:rPr lang="en-US" dirty="0" smtClean="0">
                <a:solidFill>
                  <a:schemeClr val="bg1"/>
                </a:solidFill>
                <a:latin typeface="Century" pitchFamily="18" charset="0"/>
              </a:rPr>
              <a:t>Agenda</a:t>
            </a:r>
          </a:p>
          <a:p>
            <a:pPr marL="285750" indent="-285750">
              <a:buFont typeface="Arial" panose="020B0604020202020204" pitchFamily="34" charset="0"/>
              <a:buChar char="•"/>
            </a:pPr>
            <a:r>
              <a:rPr lang="en-US" dirty="0">
                <a:solidFill>
                  <a:schemeClr val="bg1"/>
                </a:solidFill>
                <a:latin typeface="Century" pitchFamily="18" charset="0"/>
              </a:rPr>
              <a:t>World Bank Group Goals by 2030</a:t>
            </a:r>
          </a:p>
          <a:p>
            <a:pPr marL="285750" indent="-285750">
              <a:buFont typeface="Arial" panose="020B0604020202020204" pitchFamily="34" charset="0"/>
              <a:buChar char="•"/>
            </a:pPr>
            <a:r>
              <a:rPr lang="en-US" dirty="0" smtClean="0">
                <a:solidFill>
                  <a:schemeClr val="bg1"/>
                </a:solidFill>
                <a:latin typeface="Century" pitchFamily="18" charset="0"/>
              </a:rPr>
              <a:t>Let Sum Up</a:t>
            </a:r>
            <a:endParaRPr lang="en-US" dirty="0">
              <a:solidFill>
                <a:schemeClr val="bg1"/>
              </a:solidFill>
              <a:latin typeface="Century" pitchFamily="18" charset="0"/>
            </a:endParaRPr>
          </a:p>
          <a:p>
            <a:pPr marL="285750" indent="-285750">
              <a:buFont typeface="Arial" panose="020B0604020202020204" pitchFamily="34" charset="0"/>
              <a:buChar char="•"/>
            </a:pPr>
            <a:endParaRPr lang="en-US" dirty="0" smtClean="0">
              <a:solidFill>
                <a:schemeClr val="bg1"/>
              </a:solidFill>
              <a:latin typeface="Century" pitchFamily="18" charset="0"/>
            </a:endParaRPr>
          </a:p>
          <a:p>
            <a:pPr marL="285750" indent="-285750">
              <a:buFont typeface="Arial" panose="020B0604020202020204" pitchFamily="34" charset="0"/>
              <a:buChar char="•"/>
            </a:pPr>
            <a:endParaRPr lang="en-US" dirty="0" smtClean="0">
              <a:solidFill>
                <a:schemeClr val="bg1"/>
              </a:solidFill>
              <a:latin typeface="Century" pitchFamily="18" charset="0"/>
            </a:endParaRPr>
          </a:p>
          <a:p>
            <a:pPr marL="285750" indent="-285750">
              <a:buFont typeface="Arial" panose="020B0604020202020204" pitchFamily="34" charset="0"/>
              <a:buChar char="•"/>
            </a:pPr>
            <a:endParaRPr lang="en-US" dirty="0" smtClean="0">
              <a:solidFill>
                <a:schemeClr val="bg1"/>
              </a:solidFill>
              <a:latin typeface="Century" pitchFamily="18" charset="0"/>
            </a:endParaRPr>
          </a:p>
          <a:p>
            <a:pPr marL="285750" indent="-285750">
              <a:buFont typeface="Arial" panose="020B0604020202020204" pitchFamily="34" charset="0"/>
              <a:buChar char="•"/>
            </a:pPr>
            <a:endParaRPr lang="en-US" dirty="0" smtClean="0">
              <a:solidFill>
                <a:schemeClr val="bg1"/>
              </a:solidFill>
              <a:latin typeface="Century" pitchFamily="18" charset="0"/>
            </a:endParaRPr>
          </a:p>
          <a:p>
            <a:pPr marL="285750" indent="-285750">
              <a:buFont typeface="Arial" panose="020B0604020202020204" pitchFamily="34" charset="0"/>
              <a:buChar char="•"/>
            </a:pPr>
            <a:endParaRPr lang="en-US" dirty="0">
              <a:solidFill>
                <a:schemeClr val="bg1"/>
              </a:solidFill>
              <a:latin typeface="Century" pitchFamily="18" charset="0"/>
            </a:endParaRPr>
          </a:p>
          <a:p>
            <a:pPr marL="285750" indent="-285750">
              <a:buFont typeface="Arial" panose="020B0604020202020204" pitchFamily="34" charset="0"/>
              <a:buChar char="•"/>
            </a:pPr>
            <a:endParaRPr lang="en-US" dirty="0" smtClean="0">
              <a:solidFill>
                <a:schemeClr val="bg1"/>
              </a:solidFill>
              <a:latin typeface="Century" pitchFamily="18" charset="0"/>
            </a:endParaRPr>
          </a:p>
        </p:txBody>
      </p:sp>
    </p:spTree>
    <p:extLst>
      <p:ext uri="{BB962C8B-B14F-4D97-AF65-F5344CB8AC3E}">
        <p14:creationId xmlns:p14="http://schemas.microsoft.com/office/powerpoint/2010/main" val="18394290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6200"/>
            <a:ext cx="7467600" cy="1143000"/>
          </a:xfrm>
        </p:spPr>
        <p:txBody>
          <a:bodyPr vert="horz" lIns="91440" tIns="45720" rIns="91440" bIns="45720" rtlCol="0" anchor="ctr">
            <a:normAutofit/>
          </a:bodyPr>
          <a:lstStyle/>
          <a:p>
            <a:r>
              <a:rPr lang="en-US" sz="3200" dirty="0">
                <a:latin typeface="Century" panose="02040604050505020304" pitchFamily="18" charset="0"/>
              </a:rPr>
              <a:t>THREE INGREDIENTS</a:t>
            </a:r>
          </a:p>
        </p:txBody>
      </p:sp>
      <p:pic>
        <p:nvPicPr>
          <p:cNvPr id="26626" name="Picture 2" descr="http://www.tececo.com/images/graphics/sustainability/TripleBottomLine.gif"/>
          <p:cNvPicPr>
            <a:picLocks noChangeAspect="1" noChangeArrowheads="1"/>
          </p:cNvPicPr>
          <p:nvPr/>
        </p:nvPicPr>
        <p:blipFill>
          <a:blip r:embed="rId4" cstate="print"/>
          <a:srcRect/>
          <a:stretch>
            <a:fillRect/>
          </a:stretch>
        </p:blipFill>
        <p:spPr bwMode="auto">
          <a:xfrm>
            <a:off x="1447800" y="1752600"/>
            <a:ext cx="5410200" cy="3962400"/>
          </a:xfrm>
          <a:prstGeom prst="rect">
            <a:avLst/>
          </a:prstGeom>
          <a:noFill/>
        </p:spPr>
      </p:pic>
    </p:spTree>
    <p:extLst>
      <p:ext uri="{BB962C8B-B14F-4D97-AF65-F5344CB8AC3E}">
        <p14:creationId xmlns:p14="http://schemas.microsoft.com/office/powerpoint/2010/main" val="1585215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smtClean="0">
                <a:latin typeface="Century" panose="02040604050505020304" pitchFamily="18" charset="0"/>
              </a:rPr>
              <a:t>TRUE OR FALSE</a:t>
            </a:r>
            <a:endParaRPr lang="en-US" sz="3200"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The aim of sustainable development is to reduce relative poverty.</a:t>
            </a:r>
          </a:p>
          <a:p>
            <a:pPr marL="274320" indent="-274320">
              <a:buFont typeface="Wingdings 2"/>
              <a:buChar char=""/>
            </a:pPr>
            <a:endParaRPr lang="en-US" sz="1600" dirty="0">
              <a:latin typeface="Century" panose="02040604050505020304" pitchFamily="18" charset="0"/>
            </a:endParaRPr>
          </a:p>
          <a:p>
            <a:pPr marL="274320" indent="-274320">
              <a:buFont typeface="Wingdings 2"/>
              <a:buChar char=""/>
            </a:pPr>
            <a:r>
              <a:rPr lang="en-US" sz="1600" dirty="0">
                <a:latin typeface="Century" panose="02040604050505020304" pitchFamily="18" charset="0"/>
              </a:rPr>
              <a:t>TRUE </a:t>
            </a:r>
          </a:p>
          <a:p>
            <a:pPr marL="274320" indent="-274320">
              <a:buFont typeface="Wingdings 2"/>
              <a:buChar char=""/>
            </a:pPr>
            <a:endParaRPr lang="en-US" sz="1600" dirty="0">
              <a:latin typeface="Century" panose="02040604050505020304" pitchFamily="18" charset="0"/>
            </a:endParaRPr>
          </a:p>
          <a:p>
            <a:pPr marL="274320" indent="-274320">
              <a:buFont typeface="Wingdings 2"/>
              <a:buChar char=""/>
            </a:pPr>
            <a:r>
              <a:rPr lang="en-US" sz="1600" dirty="0">
                <a:latin typeface="Century" panose="02040604050505020304" pitchFamily="18" charset="0"/>
              </a:rPr>
              <a:t>FALSE </a:t>
            </a:r>
          </a:p>
        </p:txBody>
      </p:sp>
    </p:spTree>
    <p:extLst>
      <p:ext uri="{BB962C8B-B14F-4D97-AF65-F5344CB8AC3E}">
        <p14:creationId xmlns:p14="http://schemas.microsoft.com/office/powerpoint/2010/main" val="2491518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smtClean="0">
                <a:latin typeface="Century" panose="02040604050505020304" pitchFamily="18" charset="0"/>
              </a:rPr>
              <a:t>SELECT A RIGHT OPTION:</a:t>
            </a:r>
            <a:endParaRPr lang="en-US" sz="3200"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Which element is not required to have the Balanced Sustainable Development?</a:t>
            </a:r>
          </a:p>
          <a:p>
            <a:pPr marL="274320" indent="-274320">
              <a:buFont typeface="Wingdings 2"/>
              <a:buChar char=""/>
            </a:pPr>
            <a:r>
              <a:rPr lang="en-US" sz="1600" dirty="0">
                <a:latin typeface="Century" panose="02040604050505020304" pitchFamily="18" charset="0"/>
              </a:rPr>
              <a:t>People</a:t>
            </a:r>
          </a:p>
          <a:p>
            <a:pPr marL="274320" indent="-274320">
              <a:buFont typeface="Wingdings 2"/>
              <a:buChar char=""/>
            </a:pPr>
            <a:r>
              <a:rPr lang="en-US" sz="1600" dirty="0">
                <a:latin typeface="Century" panose="02040604050505020304" pitchFamily="18" charset="0"/>
              </a:rPr>
              <a:t>Planet</a:t>
            </a:r>
          </a:p>
          <a:p>
            <a:pPr marL="274320" indent="-274320">
              <a:buFont typeface="Wingdings 2"/>
              <a:buChar char=""/>
            </a:pPr>
            <a:r>
              <a:rPr lang="en-US" sz="1600" dirty="0">
                <a:latin typeface="Century" panose="02040604050505020304" pitchFamily="18" charset="0"/>
              </a:rPr>
              <a:t>Price</a:t>
            </a:r>
          </a:p>
          <a:p>
            <a:pPr marL="274320" indent="-274320">
              <a:buFont typeface="Wingdings 2"/>
              <a:buChar char=""/>
            </a:pPr>
            <a:r>
              <a:rPr lang="en-US" sz="1600" dirty="0">
                <a:latin typeface="Century" panose="02040604050505020304" pitchFamily="18" charset="0"/>
              </a:rPr>
              <a:t>Profit</a:t>
            </a:r>
          </a:p>
        </p:txBody>
      </p:sp>
    </p:spTree>
    <p:extLst>
      <p:ext uri="{BB962C8B-B14F-4D97-AF65-F5344CB8AC3E}">
        <p14:creationId xmlns:p14="http://schemas.microsoft.com/office/powerpoint/2010/main" val="3433867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6934200" cy="1828800"/>
          </a:xfrm>
        </p:spPr>
        <p:txBody>
          <a:bodyPr vert="horz" lIns="91440" tIns="45720" rIns="91440" bIns="45720" rtlCol="0" anchor="ctr">
            <a:normAutofit/>
          </a:bodyPr>
          <a:lstStyle/>
          <a:p>
            <a:r>
              <a:rPr lang="en-US" sz="3200" dirty="0" smtClean="0">
                <a:latin typeface="Century" panose="02040604050505020304" pitchFamily="18" charset="0"/>
              </a:rPr>
              <a:t>MILLENNIUM DEVELOPMENT GOALS</a:t>
            </a:r>
            <a:endParaRPr lang="en-US" sz="3200" dirty="0">
              <a:latin typeface="Century" panose="02040604050505020304" pitchFamily="18" charset="0"/>
            </a:endParaRPr>
          </a:p>
        </p:txBody>
      </p:sp>
      <p:sp>
        <p:nvSpPr>
          <p:cNvPr id="3" name="Subtitle 2"/>
          <p:cNvSpPr>
            <a:spLocks noGrp="1"/>
          </p:cNvSpPr>
          <p:nvPr>
            <p:ph type="subTitle" idx="1"/>
          </p:nvPr>
        </p:nvSpPr>
        <p:spPr>
          <a:xfrm>
            <a:off x="1066800" y="1676400"/>
            <a:ext cx="6172200" cy="1371600"/>
          </a:xfrm>
        </p:spPr>
        <p:txBody>
          <a:bodyPr/>
          <a:lstStyle/>
          <a:p>
            <a:r>
              <a:rPr lang="en-US" dirty="0" smtClean="0"/>
              <a:t>Lets make this planet a better place to live…</a:t>
            </a:r>
            <a:endParaRPr lang="en-US" dirty="0"/>
          </a:p>
        </p:txBody>
      </p:sp>
      <p:pic>
        <p:nvPicPr>
          <p:cNvPr id="60420" name="Picture 4" descr="http://www.un-ngls.org/IMG/arton2739.jpg"/>
          <p:cNvPicPr>
            <a:picLocks noChangeAspect="1" noChangeArrowheads="1"/>
          </p:cNvPicPr>
          <p:nvPr/>
        </p:nvPicPr>
        <p:blipFill>
          <a:blip r:embed="rId4" cstate="print"/>
          <a:srcRect/>
          <a:stretch>
            <a:fillRect/>
          </a:stretch>
        </p:blipFill>
        <p:spPr bwMode="auto">
          <a:xfrm>
            <a:off x="5486400" y="2568039"/>
            <a:ext cx="3028950" cy="3146961"/>
          </a:xfrm>
          <a:prstGeom prst="rect">
            <a:avLst/>
          </a:prstGeom>
          <a:noFill/>
        </p:spPr>
      </p:pic>
    </p:spTree>
    <p:extLst>
      <p:ext uri="{BB962C8B-B14F-4D97-AF65-F5344CB8AC3E}">
        <p14:creationId xmlns:p14="http://schemas.microsoft.com/office/powerpoint/2010/main" val="489155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8448"/>
            <a:ext cx="7467600" cy="4873752"/>
          </a:xfrm>
        </p:spPr>
        <p:txBody>
          <a:bodyPr/>
          <a:lstStyle/>
          <a:p>
            <a:pPr>
              <a:buNone/>
            </a:pPr>
            <a:endParaRPr lang="en-US" dirty="0" smtClean="0"/>
          </a:p>
          <a:p>
            <a:pPr>
              <a:buNone/>
            </a:pPr>
            <a:endParaRPr lang="en-US" dirty="0" smtClean="0"/>
          </a:p>
          <a:p>
            <a:pPr>
              <a:buNone/>
            </a:pPr>
            <a:endParaRPr lang="en-US" dirty="0" smtClean="0"/>
          </a:p>
          <a:p>
            <a:pPr algn="ctr">
              <a:buNone/>
            </a:pPr>
            <a:r>
              <a:rPr lang="en-US" sz="3000" dirty="0" smtClean="0"/>
              <a:t>“We now face the ultimate management challenge, that of managing our own future as species” </a:t>
            </a:r>
          </a:p>
          <a:p>
            <a:pPr algn="r">
              <a:buNone/>
            </a:pPr>
            <a:r>
              <a:rPr lang="en-US" sz="2000" dirty="0" smtClean="0"/>
              <a:t>- Maurice Strong </a:t>
            </a:r>
          </a:p>
          <a:p>
            <a:pPr algn="r">
              <a:buNone/>
            </a:pPr>
            <a:r>
              <a:rPr lang="en-US" sz="2000" dirty="0" smtClean="0"/>
              <a:t>Secretary General of the World Summit</a:t>
            </a:r>
            <a:endParaRPr lang="en-US" sz="2000" dirty="0"/>
          </a:p>
        </p:txBody>
      </p:sp>
      <p:pic>
        <p:nvPicPr>
          <p:cNvPr id="47106" name="Picture 2" descr="http://2.bp.blogspot.com/_YHegqZvJ-Co/TGEzT_ILedI/AAAAAAAAAC4/JO0-A0f-hf8/s1600/pollution.jpg"/>
          <p:cNvPicPr>
            <a:picLocks noChangeAspect="1" noChangeArrowheads="1"/>
          </p:cNvPicPr>
          <p:nvPr/>
        </p:nvPicPr>
        <p:blipFill>
          <a:blip r:embed="rId4" cstate="print"/>
          <a:srcRect/>
          <a:stretch>
            <a:fillRect/>
          </a:stretch>
        </p:blipFill>
        <p:spPr bwMode="auto">
          <a:xfrm>
            <a:off x="533400" y="228600"/>
            <a:ext cx="2556791" cy="1981200"/>
          </a:xfrm>
          <a:prstGeom prst="rect">
            <a:avLst/>
          </a:prstGeom>
          <a:noFill/>
        </p:spPr>
      </p:pic>
    </p:spTree>
    <p:extLst>
      <p:ext uri="{BB962C8B-B14F-4D97-AF65-F5344CB8AC3E}">
        <p14:creationId xmlns:p14="http://schemas.microsoft.com/office/powerpoint/2010/main" val="1159193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smtClean="0">
                <a:latin typeface="Century" panose="02040604050505020304" pitchFamily="18" charset="0"/>
              </a:rPr>
              <a:t>MILLENNIUM DEVELOPMENT GOALS</a:t>
            </a:r>
            <a:endParaRPr lang="en-US" sz="3200"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“Government alone cannot deal with the issue of Sustainable Development” – Reason on next slide</a:t>
            </a:r>
          </a:p>
          <a:p>
            <a:pPr marL="274320" indent="-274320">
              <a:buFont typeface="Wingdings 2"/>
              <a:buChar char=""/>
            </a:pPr>
            <a:r>
              <a:rPr lang="en-US" sz="1600" dirty="0">
                <a:latin typeface="Century" panose="02040604050505020304" pitchFamily="18" charset="0"/>
              </a:rPr>
              <a:t>Collaborative partnership is essential.</a:t>
            </a:r>
          </a:p>
          <a:p>
            <a:pPr marL="274320" indent="-274320">
              <a:buFont typeface="Wingdings 2"/>
              <a:buChar char=""/>
            </a:pPr>
            <a:r>
              <a:rPr lang="en-US" sz="1600" dirty="0">
                <a:latin typeface="Century" panose="02040604050505020304" pitchFamily="18" charset="0"/>
              </a:rPr>
              <a:t>To address the issue of sustainable development and poverty Millennium Development Goals were formed.</a:t>
            </a:r>
          </a:p>
          <a:p>
            <a:pPr marL="274320" indent="-274320">
              <a:buFont typeface="Wingdings 2"/>
              <a:buChar char=""/>
            </a:pPr>
            <a:r>
              <a:rPr lang="en-US" sz="1600" dirty="0">
                <a:latin typeface="Century" panose="02040604050505020304" pitchFamily="18" charset="0"/>
              </a:rPr>
              <a:t>In September 2000, World leaders belonging to the government, businesses and NGO’s in the gathering at the United Nations adopted eight specific, measurable, time bound targets called as Millennium Development Goals. </a:t>
            </a:r>
          </a:p>
        </p:txBody>
      </p:sp>
    </p:spTree>
    <p:extLst>
      <p:ext uri="{BB962C8B-B14F-4D97-AF65-F5344CB8AC3E}">
        <p14:creationId xmlns:p14="http://schemas.microsoft.com/office/powerpoint/2010/main" val="3034281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smtClean="0">
                <a:latin typeface="Century" panose="02040604050505020304" pitchFamily="18" charset="0"/>
              </a:rPr>
              <a:t>CORPORATE DOMINANCE IN GLOBAL ERA</a:t>
            </a:r>
            <a:endParaRPr lang="en-US" sz="3200"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51 of the world's 100 largest economies are corporations (not countries, as one might expect)</a:t>
            </a:r>
          </a:p>
          <a:p>
            <a:pPr marL="274320" indent="-274320">
              <a:buFont typeface="Wingdings 2"/>
              <a:buChar char=""/>
            </a:pPr>
            <a:r>
              <a:rPr lang="en-US" sz="1600" dirty="0">
                <a:latin typeface="Century" panose="02040604050505020304" pitchFamily="18" charset="0"/>
              </a:rPr>
              <a:t>Royal Dutch Shell's revenues are greater than Venezuela's Gross Domestic Product. </a:t>
            </a:r>
          </a:p>
          <a:p>
            <a:pPr marL="274320" indent="-274320">
              <a:buFont typeface="Wingdings 2"/>
              <a:buChar char=""/>
            </a:pPr>
            <a:r>
              <a:rPr lang="en-US" sz="1600" dirty="0" err="1">
                <a:latin typeface="Century" panose="02040604050505020304" pitchFamily="18" charset="0"/>
              </a:rPr>
              <a:t>WalMart’s</a:t>
            </a:r>
            <a:r>
              <a:rPr lang="en-US" sz="1600" dirty="0">
                <a:latin typeface="Century" panose="02040604050505020304" pitchFamily="18" charset="0"/>
              </a:rPr>
              <a:t> revenues are bigger than Indonesia’s GDP. </a:t>
            </a:r>
          </a:p>
          <a:p>
            <a:pPr marL="274320" indent="-274320">
              <a:buFont typeface="Wingdings 2"/>
              <a:buChar char=""/>
            </a:pPr>
            <a:r>
              <a:rPr lang="en-US" sz="1600" dirty="0">
                <a:latin typeface="Century" panose="02040604050505020304" pitchFamily="18" charset="0"/>
              </a:rPr>
              <a:t>General Motors is roughly the same size as Ireland, New Zealand and Hungary combined.</a:t>
            </a:r>
          </a:p>
          <a:p>
            <a:pPr marL="274320" indent="-274320">
              <a:buFont typeface="Wingdings 2"/>
              <a:buChar char=""/>
            </a:pPr>
            <a:r>
              <a:rPr lang="en-US" sz="1600" dirty="0" err="1">
                <a:latin typeface="Century" panose="02040604050505020304" pitchFamily="18" charset="0"/>
              </a:rPr>
              <a:t>Walmart</a:t>
            </a:r>
            <a:r>
              <a:rPr lang="en-US" sz="1600" dirty="0">
                <a:latin typeface="Century" panose="02040604050505020304" pitchFamily="18" charset="0"/>
              </a:rPr>
              <a:t>, Royal Dutch Shell, ExxonMobil, BP, Toyota and Japan Post -- combined last year for a dollar-value revenue of $2.34 trillion. This is about the same total, though calculated by different means and not quite comparable, as the United Kingdom's $2.22 trillion GDP. </a:t>
            </a:r>
          </a:p>
          <a:p>
            <a:pPr marL="274320" indent="-274320">
              <a:buFont typeface="Wingdings 2"/>
              <a:buChar char=""/>
            </a:pPr>
            <a:endParaRPr lang="en-US" sz="1600" dirty="0">
              <a:latin typeface="Century" panose="02040604050505020304" pitchFamily="18" charset="0"/>
            </a:endParaRPr>
          </a:p>
        </p:txBody>
      </p:sp>
      <p:pic>
        <p:nvPicPr>
          <p:cNvPr id="25602" name="Picture 2" descr="http://www.indiacsr.in/en/wp-content/uploads/2011/08/csr-brand.jpg"/>
          <p:cNvPicPr>
            <a:picLocks noChangeAspect="1" noChangeArrowheads="1"/>
          </p:cNvPicPr>
          <p:nvPr/>
        </p:nvPicPr>
        <p:blipFill>
          <a:blip r:embed="rId4" cstate="print"/>
          <a:srcRect/>
          <a:stretch>
            <a:fillRect/>
          </a:stretch>
        </p:blipFill>
        <p:spPr bwMode="auto">
          <a:xfrm>
            <a:off x="6705600" y="4648200"/>
            <a:ext cx="1295400" cy="1295400"/>
          </a:xfrm>
          <a:prstGeom prst="rect">
            <a:avLst/>
          </a:prstGeom>
          <a:noFill/>
        </p:spPr>
      </p:pic>
    </p:spTree>
    <p:extLst>
      <p:ext uri="{BB962C8B-B14F-4D97-AF65-F5344CB8AC3E}">
        <p14:creationId xmlns:p14="http://schemas.microsoft.com/office/powerpoint/2010/main" val="3121975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467600" cy="1143000"/>
          </a:xfrm>
        </p:spPr>
        <p:txBody>
          <a:bodyPr vert="horz" lIns="91440" tIns="45720" rIns="91440" bIns="45720" rtlCol="0" anchor="ctr">
            <a:normAutofit/>
          </a:bodyPr>
          <a:lstStyle/>
          <a:p>
            <a:r>
              <a:rPr lang="en-US" sz="3200" b="1" dirty="0" smtClean="0">
                <a:latin typeface="Century" panose="02040604050505020304" pitchFamily="18" charset="0"/>
              </a:rPr>
              <a:t>COUNTRY AND COMPANY</a:t>
            </a:r>
            <a:endParaRPr lang="en-US" sz="3200" b="1" dirty="0">
              <a:latin typeface="Century" panose="020406040505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9439329"/>
              </p:ext>
            </p:extLst>
          </p:nvPr>
        </p:nvGraphicFramePr>
        <p:xfrm>
          <a:off x="1828800" y="533400"/>
          <a:ext cx="5228108" cy="5512540"/>
        </p:xfrm>
        <a:graphic>
          <a:graphicData uri="http://schemas.openxmlformats.org/drawingml/2006/table">
            <a:tbl>
              <a:tblPr>
                <a:tableStyleId>{5940675A-B579-460E-94D1-54222C63F5DA}</a:tableStyleId>
              </a:tblPr>
              <a:tblGrid>
                <a:gridCol w="2614054"/>
                <a:gridCol w="2614054"/>
              </a:tblGrid>
              <a:tr h="183445">
                <a:tc>
                  <a:txBody>
                    <a:bodyPr/>
                    <a:lstStyle/>
                    <a:p>
                      <a:pPr algn="l"/>
                      <a:r>
                        <a:rPr lang="en-US" sz="1200" dirty="0"/>
                        <a:t>World GDP, </a:t>
                      </a:r>
                      <a:r>
                        <a:rPr lang="en-US" sz="1200" dirty="0" smtClean="0"/>
                        <a:t>2010</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$61.78 trillion</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1. United States</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$14.80</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2. China</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$5.36</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3. Japan</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$5.27</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4. Germany</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$3.33</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25. Taiwan</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dirty="0"/>
                        <a:t>$0.42</a:t>
                      </a:r>
                      <a:endParaRPr lang="en-US" sz="1200" dirty="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26. </a:t>
                      </a:r>
                      <a:r>
                        <a:rPr lang="en-US" sz="1200" dirty="0" err="1">
                          <a:solidFill>
                            <a:srgbClr val="FF0000"/>
                          </a:solidFill>
                        </a:rPr>
                        <a:t>Walmart</a:t>
                      </a:r>
                      <a:r>
                        <a:rPr lang="en-US" sz="1200" dirty="0">
                          <a:solidFill>
                            <a:srgbClr val="FF0000"/>
                          </a:solidFill>
                        </a:rPr>
                        <a:t> Stores</a:t>
                      </a:r>
                      <a:endParaRPr lang="en-US" sz="1200" dirty="0">
                        <a:solidFill>
                          <a:srgbClr val="FF0000"/>
                        </a:solidFill>
                        <a:latin typeface="Arial" pitchFamily="34" charset="0"/>
                        <a:cs typeface="Arial" pitchFamily="34" charset="0"/>
                      </a:endParaRPr>
                    </a:p>
                  </a:txBody>
                  <a:tcPr marL="67689" marR="67689" marT="33845" marB="33845" anchor="ctr"/>
                </a:tc>
                <a:tc>
                  <a:txBody>
                    <a:bodyPr/>
                    <a:lstStyle/>
                    <a:p>
                      <a:pPr algn="r"/>
                      <a:r>
                        <a:rPr lang="en-US" sz="1200" dirty="0"/>
                        <a:t>$0.41</a:t>
                      </a:r>
                      <a:endParaRPr lang="en-US" sz="1200" dirty="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33. Thailand</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dirty="0"/>
                        <a:t>$0.30</a:t>
                      </a:r>
                      <a:endParaRPr lang="en-US" sz="1200" dirty="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34</a:t>
                      </a:r>
                      <a:r>
                        <a:rPr lang="en-US" sz="1200" dirty="0">
                          <a:solidFill>
                            <a:srgbClr val="FF0000"/>
                          </a:solidFill>
                        </a:rPr>
                        <a:t>. Royal Dutch/Shell</a:t>
                      </a:r>
                      <a:endParaRPr lang="en-US" sz="1200" dirty="0">
                        <a:solidFill>
                          <a:srgbClr val="FF0000"/>
                        </a:solidFill>
                        <a:latin typeface="Arial" pitchFamily="34" charset="0"/>
                        <a:cs typeface="Arial" pitchFamily="34" charset="0"/>
                      </a:endParaRPr>
                    </a:p>
                  </a:txBody>
                  <a:tcPr marL="67689" marR="67689" marT="33845" marB="33845" anchor="ctr"/>
                </a:tc>
                <a:tc>
                  <a:txBody>
                    <a:bodyPr/>
                    <a:lstStyle/>
                    <a:p>
                      <a:pPr algn="r"/>
                      <a:r>
                        <a:rPr lang="en-US" sz="1200"/>
                        <a:t>$0.29</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35. </a:t>
                      </a:r>
                      <a:r>
                        <a:rPr lang="en-US" sz="1200" dirty="0">
                          <a:solidFill>
                            <a:srgbClr val="FF0000"/>
                          </a:solidFill>
                        </a:rPr>
                        <a:t>ExxonMobil</a:t>
                      </a:r>
                      <a:endParaRPr lang="en-US" sz="1200" dirty="0">
                        <a:solidFill>
                          <a:srgbClr val="FF0000"/>
                        </a:solidFill>
                        <a:latin typeface="Arial" pitchFamily="34" charset="0"/>
                        <a:cs typeface="Arial" pitchFamily="34" charset="0"/>
                      </a:endParaRPr>
                    </a:p>
                  </a:txBody>
                  <a:tcPr marL="67689" marR="67689" marT="33845" marB="33845" anchor="ctr"/>
                </a:tc>
                <a:tc>
                  <a:txBody>
                    <a:bodyPr/>
                    <a:lstStyle/>
                    <a:p>
                      <a:pPr algn="r"/>
                      <a:r>
                        <a:rPr lang="en-US" sz="1200"/>
                        <a:t>$0.29</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36. United Arab Emirates</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$0.25</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37. </a:t>
                      </a:r>
                      <a:r>
                        <a:rPr lang="en-US" sz="1200" dirty="0">
                          <a:solidFill>
                            <a:srgbClr val="FF0000"/>
                          </a:solidFill>
                        </a:rPr>
                        <a:t>BP</a:t>
                      </a:r>
                      <a:endParaRPr lang="en-US" sz="1200" dirty="0">
                        <a:solidFill>
                          <a:srgbClr val="FF0000"/>
                        </a:solidFill>
                        <a:latin typeface="Arial" pitchFamily="34" charset="0"/>
                        <a:cs typeface="Arial" pitchFamily="34" charset="0"/>
                      </a:endParaRPr>
                    </a:p>
                  </a:txBody>
                  <a:tcPr marL="67689" marR="67689" marT="33845" marB="33845" anchor="ctr"/>
                </a:tc>
                <a:tc>
                  <a:txBody>
                    <a:bodyPr/>
                    <a:lstStyle/>
                    <a:p>
                      <a:pPr algn="r"/>
                      <a:r>
                        <a:rPr lang="en-US" sz="1200"/>
                        <a:t>$0.25</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45. Malaysia</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dirty="0"/>
                        <a:t>$0.21</a:t>
                      </a:r>
                      <a:endParaRPr lang="en-US" sz="1200" dirty="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46. </a:t>
                      </a:r>
                      <a:r>
                        <a:rPr lang="en-US" sz="1200" dirty="0">
                          <a:solidFill>
                            <a:srgbClr val="FF0000"/>
                          </a:solidFill>
                        </a:rPr>
                        <a:t>Toyota</a:t>
                      </a:r>
                      <a:endParaRPr lang="en-US" sz="1200" dirty="0">
                        <a:solidFill>
                          <a:srgbClr val="FF0000"/>
                        </a:solidFill>
                        <a:latin typeface="Arial" pitchFamily="34" charset="0"/>
                        <a:cs typeface="Arial" pitchFamily="34" charset="0"/>
                      </a:endParaRPr>
                    </a:p>
                  </a:txBody>
                  <a:tcPr marL="67689" marR="67689" marT="33845" marB="33845" anchor="ctr"/>
                </a:tc>
                <a:tc>
                  <a:txBody>
                    <a:bodyPr/>
                    <a:lstStyle/>
                    <a:p>
                      <a:pPr algn="r"/>
                      <a:r>
                        <a:rPr lang="en-US" sz="1200"/>
                        <a:t>$0.20</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47. </a:t>
                      </a:r>
                      <a:r>
                        <a:rPr lang="en-US" sz="1200" dirty="0">
                          <a:solidFill>
                            <a:srgbClr val="FF0000"/>
                          </a:solidFill>
                        </a:rPr>
                        <a:t>Japan Post</a:t>
                      </a:r>
                      <a:endParaRPr lang="en-US" sz="1200" dirty="0">
                        <a:solidFill>
                          <a:srgbClr val="FF0000"/>
                        </a:solidFill>
                        <a:latin typeface="Arial" pitchFamily="34" charset="0"/>
                        <a:cs typeface="Arial" pitchFamily="34" charset="0"/>
                      </a:endParaRPr>
                    </a:p>
                  </a:txBody>
                  <a:tcPr marL="67689" marR="67689" marT="33845" marB="33845" anchor="ctr"/>
                </a:tc>
                <a:tc>
                  <a:txBody>
                    <a:bodyPr/>
                    <a:lstStyle/>
                    <a:p>
                      <a:pPr algn="r"/>
                      <a:r>
                        <a:rPr lang="en-US" sz="1200"/>
                        <a:t>$0.20</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51. Singapore</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dirty="0"/>
                        <a:t>$0.19</a:t>
                      </a:r>
                      <a:endParaRPr lang="en-US" sz="1200" dirty="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52. Sinopec</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$0.19</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53. State Grid (China)</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dirty="0"/>
                        <a:t>$0.19</a:t>
                      </a:r>
                      <a:endParaRPr lang="en-US" sz="1200" dirty="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55. Philippines</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$0.18</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56. AXA (France)</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$0.17</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a:t>57. Romania</a:t>
                      </a:r>
                      <a:endParaRPr lang="en-US" sz="1200">
                        <a:solidFill>
                          <a:srgbClr val="000000"/>
                        </a:solidFill>
                        <a:latin typeface="Arial" pitchFamily="34" charset="0"/>
                        <a:cs typeface="Arial" pitchFamily="34" charset="0"/>
                      </a:endParaRPr>
                    </a:p>
                  </a:txBody>
                  <a:tcPr marL="67689" marR="67689" marT="33845" marB="33845" anchor="ctr"/>
                </a:tc>
                <a:tc>
                  <a:txBody>
                    <a:bodyPr/>
                    <a:lstStyle/>
                    <a:p>
                      <a:pPr algn="r"/>
                      <a:r>
                        <a:rPr lang="en-US" sz="1200"/>
                        <a:t>$0.17</a:t>
                      </a:r>
                      <a:endParaRPr lang="en-US" sz="1200">
                        <a:solidFill>
                          <a:srgbClr val="000000"/>
                        </a:solidFill>
                        <a:latin typeface="Arial" pitchFamily="34" charset="0"/>
                        <a:cs typeface="Arial" pitchFamily="34" charset="0"/>
                      </a:endParaRPr>
                    </a:p>
                  </a:txBody>
                  <a:tcPr marL="67689" marR="67689" marT="33845" marB="33845" anchor="ctr"/>
                </a:tc>
              </a:tr>
              <a:tr h="183445">
                <a:tc>
                  <a:txBody>
                    <a:bodyPr/>
                    <a:lstStyle/>
                    <a:p>
                      <a:pPr algn="l"/>
                      <a:r>
                        <a:rPr lang="en-US" sz="1200" dirty="0"/>
                        <a:t>60. New Zealand</a:t>
                      </a:r>
                      <a:endParaRPr lang="en-US" sz="1200" dirty="0">
                        <a:solidFill>
                          <a:srgbClr val="000000"/>
                        </a:solidFill>
                        <a:latin typeface="Arial" pitchFamily="34" charset="0"/>
                        <a:cs typeface="Arial" pitchFamily="34" charset="0"/>
                      </a:endParaRPr>
                    </a:p>
                  </a:txBody>
                  <a:tcPr marL="67689" marR="67689" marT="33845" marB="33845" anchor="ctr"/>
                </a:tc>
                <a:tc>
                  <a:txBody>
                    <a:bodyPr/>
                    <a:lstStyle/>
                    <a:p>
                      <a:pPr algn="r"/>
                      <a:r>
                        <a:rPr lang="en-US" sz="1200" dirty="0"/>
                        <a:t>$0.14</a:t>
                      </a:r>
                      <a:endParaRPr lang="en-US" sz="1200" dirty="0">
                        <a:solidFill>
                          <a:srgbClr val="000000"/>
                        </a:solidFill>
                        <a:latin typeface="Arial" pitchFamily="34" charset="0"/>
                        <a:cs typeface="Arial" pitchFamily="34" charset="0"/>
                      </a:endParaRPr>
                    </a:p>
                  </a:txBody>
                  <a:tcPr marL="67689" marR="67689" marT="33845" marB="33845" anchor="ctr"/>
                </a:tc>
              </a:tr>
            </a:tbl>
          </a:graphicData>
        </a:graphic>
      </p:graphicFrame>
    </p:spTree>
    <p:extLst>
      <p:ext uri="{BB962C8B-B14F-4D97-AF65-F5344CB8AC3E}">
        <p14:creationId xmlns:p14="http://schemas.microsoft.com/office/powerpoint/2010/main" val="2596231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vert="horz" lIns="91440" tIns="45720" rIns="91440" bIns="45720" rtlCol="0" anchor="ctr">
            <a:normAutofit/>
          </a:bodyPr>
          <a:lstStyle/>
          <a:p>
            <a:r>
              <a:rPr lang="en-US" sz="3200" b="1" dirty="0" smtClean="0">
                <a:latin typeface="Century" panose="02040604050505020304" pitchFamily="18" charset="0"/>
              </a:rPr>
              <a:t>IF COMPANIES WERE COUNTRIES</a:t>
            </a:r>
            <a:endParaRPr lang="en-US" sz="3200" b="1" dirty="0">
              <a:latin typeface="Century" panose="02040604050505020304" pitchFamily="18" charset="0"/>
            </a:endParaRP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4086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6" name="AutoShape 2" descr="Yahoo is bigger than Mongo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8" name="Picture 4" descr="Yahoo is bigger than Mongolia"/>
          <p:cNvPicPr>
            <a:picLocks noChangeAspect="1" noChangeArrowheads="1"/>
          </p:cNvPicPr>
          <p:nvPr/>
        </p:nvPicPr>
        <p:blipFill>
          <a:blip r:embed="rId4" cstate="print"/>
          <a:srcRect/>
          <a:stretch>
            <a:fillRect/>
          </a:stretch>
        </p:blipFill>
        <p:spPr bwMode="auto">
          <a:xfrm>
            <a:off x="1295400" y="2362200"/>
            <a:ext cx="6400800" cy="3619500"/>
          </a:xfrm>
          <a:prstGeom prst="rect">
            <a:avLst/>
          </a:prstGeom>
          <a:noFill/>
        </p:spPr>
      </p:pic>
      <p:sp>
        <p:nvSpPr>
          <p:cNvPr id="1029" name="Rectangle 5"/>
          <p:cNvSpPr>
            <a:spLocks noChangeArrowheads="1"/>
          </p:cNvSpPr>
          <p:nvPr/>
        </p:nvSpPr>
        <p:spPr bwMode="auto">
          <a:xfrm>
            <a:off x="381000" y="152400"/>
            <a:ext cx="10365017" cy="3114905"/>
          </a:xfrm>
          <a:prstGeom prst="rect">
            <a:avLst/>
          </a:prstGeom>
          <a:noFill/>
          <a:ln w="9525">
            <a:noFill/>
            <a:miter lim="800000"/>
            <a:headEnd/>
            <a:tailEnd/>
          </a:ln>
          <a:effectLst/>
        </p:spPr>
        <p:txBody>
          <a:bodyPr vert="horz" wrap="none" lIns="0" tIns="158700" rIns="0" bIns="0" numCol="1" anchor="ctr" anchorCtr="0" compatLnSpc="1">
            <a:prstTxWarp prst="textNoShape">
              <a:avLst/>
            </a:prstTxWarp>
            <a:spAutoFit/>
          </a:bodyPr>
          <a:lstStyle/>
          <a:p>
            <a:pPr fontAlgn="base">
              <a:spcBef>
                <a:spcPct val="0"/>
              </a:spcBef>
              <a:spcAft>
                <a:spcPct val="0"/>
              </a:spcAft>
            </a:pPr>
            <a:r>
              <a:rPr lang="en-US" sz="2400" dirty="0" smtClean="0">
                <a:solidFill>
                  <a:srgbClr val="000000"/>
                </a:solidFill>
                <a:latin typeface="Arial" pitchFamily="34" charset="0"/>
                <a:cs typeface="Arial" pitchFamily="34" charset="0"/>
              </a:rPr>
              <a:t>Yahoo is bigger than Mongolia</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t>
            </a:r>
            <a:endParaRPr lang="en-US" sz="2400" b="1" dirty="0" smtClean="0">
              <a:solidFill>
                <a:srgbClr val="000000"/>
              </a:solidFill>
              <a:latin typeface="Arial" pitchFamily="34" charset="0"/>
              <a:cs typeface="Arial" pitchFamily="34" charset="0"/>
            </a:endParaRP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Mongolia's GDP</a:t>
            </a:r>
            <a:r>
              <a:rPr lang="en-US" sz="2400" dirty="0" smtClean="0">
                <a:solidFill>
                  <a:srgbClr val="000000"/>
                </a:solidFill>
                <a:latin typeface="Arial" pitchFamily="34" charset="0"/>
                <a:cs typeface="Arial" pitchFamily="34" charset="0"/>
              </a:rPr>
              <a:t>: $6.13 billion</a:t>
            </a: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Yahoo's Revenue</a:t>
            </a:r>
            <a:r>
              <a:rPr lang="en-US" sz="2400" dirty="0" smtClean="0">
                <a:solidFill>
                  <a:srgbClr val="000000"/>
                </a:solidFill>
                <a:latin typeface="Arial" pitchFamily="34" charset="0"/>
                <a:cs typeface="Arial" pitchFamily="34" charset="0"/>
              </a:rPr>
              <a:t>: $6.32 billion</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Yahoo would rank as the world's 138th biggest country.</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endParaRPr lang="en-US" sz="24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21856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b="1" dirty="0" smtClean="0">
                <a:latin typeface="Century" pitchFamily="18" charset="0"/>
                <a:cs typeface="Arial" pitchFamily="34" charset="0"/>
              </a:rPr>
              <a:t>LEARNING OBJECTIVES</a:t>
            </a:r>
            <a:endParaRPr lang="en-US" sz="2000" b="1" dirty="0">
              <a:latin typeface="Century" pitchFamily="18" charset="0"/>
              <a:cs typeface="Arial" pitchFamily="34" charset="0"/>
            </a:endParaRPr>
          </a:p>
        </p:txBody>
      </p:sp>
      <p:sp>
        <p:nvSpPr>
          <p:cNvPr id="5" name="Content Placeholder 4"/>
          <p:cNvSpPr>
            <a:spLocks noGrp="1"/>
          </p:cNvSpPr>
          <p:nvPr>
            <p:ph idx="1"/>
          </p:nvPr>
        </p:nvSpPr>
        <p:spPr/>
        <p:txBody>
          <a:bodyPr vert="horz" lIns="91440" tIns="45720" rIns="91440" bIns="45720" rtlCol="0">
            <a:noAutofit/>
          </a:bodyPr>
          <a:lstStyle/>
          <a:p>
            <a:pPr algn="just"/>
            <a:r>
              <a:rPr lang="en-US" sz="1600" dirty="0">
                <a:latin typeface="Century" pitchFamily="18" charset="0"/>
                <a:cs typeface="Arial" pitchFamily="34" charset="0"/>
              </a:rPr>
              <a:t>Understand about globalisation and its varying economic and social and environmental impacts.</a:t>
            </a:r>
          </a:p>
          <a:p>
            <a:pPr algn="just"/>
            <a:r>
              <a:rPr lang="en-US" sz="1600" dirty="0">
                <a:latin typeface="Century" pitchFamily="18" charset="0"/>
                <a:cs typeface="Arial" pitchFamily="34" charset="0"/>
              </a:rPr>
              <a:t>Know the need for integrating the goal of sustainable development into business.</a:t>
            </a:r>
          </a:p>
          <a:p>
            <a:pPr algn="just"/>
            <a:r>
              <a:rPr lang="en-US" sz="1600" dirty="0">
                <a:latin typeface="Century" pitchFamily="18" charset="0"/>
                <a:cs typeface="Arial" pitchFamily="34" charset="0"/>
              </a:rPr>
              <a:t>Understand the Indian Companies Act 2013 and CSR.</a:t>
            </a:r>
          </a:p>
          <a:p>
            <a:pPr algn="just"/>
            <a:r>
              <a:rPr lang="en-US" sz="1600" dirty="0">
                <a:latin typeface="Century" pitchFamily="18" charset="0"/>
                <a:cs typeface="Arial" pitchFamily="34" charset="0"/>
              </a:rPr>
              <a:t>Discuss the World Bank Group Goals by 2030.</a:t>
            </a: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1550211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7346" name="Picture 2" descr="Visa is bigger than Zimbabwe"/>
          <p:cNvPicPr>
            <a:picLocks noChangeAspect="1" noChangeArrowheads="1"/>
          </p:cNvPicPr>
          <p:nvPr/>
        </p:nvPicPr>
        <p:blipFill>
          <a:blip r:embed="rId4" cstate="print"/>
          <a:srcRect/>
          <a:stretch>
            <a:fillRect/>
          </a:stretch>
        </p:blipFill>
        <p:spPr bwMode="auto">
          <a:xfrm>
            <a:off x="1447800" y="2590800"/>
            <a:ext cx="5486400" cy="3695700"/>
          </a:xfrm>
          <a:prstGeom prst="rect">
            <a:avLst/>
          </a:prstGeom>
          <a:noFill/>
        </p:spPr>
      </p:pic>
      <p:sp>
        <p:nvSpPr>
          <p:cNvPr id="57347" name="Rectangle 3"/>
          <p:cNvSpPr>
            <a:spLocks noChangeArrowheads="1"/>
          </p:cNvSpPr>
          <p:nvPr/>
        </p:nvSpPr>
        <p:spPr bwMode="auto">
          <a:xfrm>
            <a:off x="228600" y="0"/>
            <a:ext cx="10365017" cy="3114905"/>
          </a:xfrm>
          <a:prstGeom prst="rect">
            <a:avLst/>
          </a:prstGeom>
          <a:noFill/>
          <a:ln w="9525">
            <a:noFill/>
            <a:miter lim="800000"/>
            <a:headEnd/>
            <a:tailEnd/>
          </a:ln>
          <a:effectLst/>
        </p:spPr>
        <p:txBody>
          <a:bodyPr vert="horz" wrap="none" lIns="0" tIns="158700" rIns="0" bIns="0" numCol="1" anchor="ctr" anchorCtr="0" compatLnSpc="1">
            <a:prstTxWarp prst="textNoShape">
              <a:avLst/>
            </a:prstTxWarp>
            <a:spAutoFit/>
          </a:bodyPr>
          <a:lstStyle/>
          <a:p>
            <a:pPr fontAlgn="base">
              <a:spcBef>
                <a:spcPct val="0"/>
              </a:spcBef>
              <a:spcAft>
                <a:spcPct val="0"/>
              </a:spcAft>
            </a:pPr>
            <a:r>
              <a:rPr lang="en-US" sz="2400" dirty="0" smtClean="0">
                <a:solidFill>
                  <a:srgbClr val="000000"/>
                </a:solidFill>
                <a:latin typeface="Arial" pitchFamily="34" charset="0"/>
                <a:cs typeface="Arial" pitchFamily="34" charset="0"/>
              </a:rPr>
              <a:t>Visa is bigger than Zimbabwe</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t>
            </a:r>
            <a:endParaRPr lang="en-US" sz="2400" b="1" dirty="0" smtClean="0">
              <a:solidFill>
                <a:srgbClr val="000000"/>
              </a:solidFill>
              <a:latin typeface="Arial" pitchFamily="34" charset="0"/>
              <a:cs typeface="Arial" pitchFamily="34" charset="0"/>
            </a:endParaRP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Zimbabwe's GDP</a:t>
            </a:r>
            <a:r>
              <a:rPr lang="en-US" sz="2400" dirty="0" smtClean="0">
                <a:solidFill>
                  <a:srgbClr val="000000"/>
                </a:solidFill>
                <a:latin typeface="Arial" pitchFamily="34" charset="0"/>
                <a:cs typeface="Arial" pitchFamily="34" charset="0"/>
              </a:rPr>
              <a:t>: $7.47 billion</a:t>
            </a: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Visa's Revenue</a:t>
            </a:r>
            <a:r>
              <a:rPr lang="en-US" sz="2400" dirty="0" smtClean="0">
                <a:solidFill>
                  <a:srgbClr val="000000"/>
                </a:solidFill>
                <a:latin typeface="Arial" pitchFamily="34" charset="0"/>
                <a:cs typeface="Arial" pitchFamily="34" charset="0"/>
              </a:rPr>
              <a:t>: $8.07 billion</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Zimbabwe would rank as the world's 133rd biggest country.</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endParaRPr lang="en-US" sz="24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149143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8370" name="Picture 2" descr="General Motors is bigger than Bangladesh"/>
          <p:cNvPicPr>
            <a:picLocks noChangeAspect="1" noChangeArrowheads="1"/>
          </p:cNvPicPr>
          <p:nvPr/>
        </p:nvPicPr>
        <p:blipFill>
          <a:blip r:embed="rId4" cstate="print"/>
          <a:srcRect/>
          <a:stretch>
            <a:fillRect/>
          </a:stretch>
        </p:blipFill>
        <p:spPr bwMode="auto">
          <a:xfrm>
            <a:off x="1272448" y="2133600"/>
            <a:ext cx="5990705" cy="3581400"/>
          </a:xfrm>
          <a:prstGeom prst="rect">
            <a:avLst/>
          </a:prstGeom>
          <a:noFill/>
        </p:spPr>
      </p:pic>
      <p:sp>
        <p:nvSpPr>
          <p:cNvPr id="58371" name="Rectangle 3"/>
          <p:cNvSpPr>
            <a:spLocks noChangeArrowheads="1"/>
          </p:cNvSpPr>
          <p:nvPr/>
        </p:nvSpPr>
        <p:spPr bwMode="auto">
          <a:xfrm>
            <a:off x="302983" y="0"/>
            <a:ext cx="10365017" cy="3114905"/>
          </a:xfrm>
          <a:prstGeom prst="rect">
            <a:avLst/>
          </a:prstGeom>
          <a:noFill/>
          <a:ln w="9525">
            <a:noFill/>
            <a:miter lim="800000"/>
            <a:headEnd/>
            <a:tailEnd/>
          </a:ln>
          <a:effectLst/>
        </p:spPr>
        <p:txBody>
          <a:bodyPr vert="horz" wrap="none" lIns="0" tIns="158700" rIns="0" bIns="0" numCol="1" anchor="ctr" anchorCtr="0" compatLnSpc="1">
            <a:prstTxWarp prst="textNoShape">
              <a:avLst/>
            </a:prstTxWarp>
            <a:spAutoFit/>
          </a:bodyPr>
          <a:lstStyle/>
          <a:p>
            <a:pPr fontAlgn="base">
              <a:spcBef>
                <a:spcPct val="0"/>
              </a:spcBef>
              <a:spcAft>
                <a:spcPct val="0"/>
              </a:spcAft>
            </a:pPr>
            <a:r>
              <a:rPr lang="en-US" sz="2400" dirty="0" smtClean="0">
                <a:solidFill>
                  <a:srgbClr val="000000"/>
                </a:solidFill>
                <a:latin typeface="Arial" pitchFamily="34" charset="0"/>
                <a:cs typeface="Arial" pitchFamily="34" charset="0"/>
              </a:rPr>
              <a:t>General Motors is bigger than Bangladesh</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t>
            </a:r>
            <a:endParaRPr lang="en-US" sz="2400" b="1" dirty="0" smtClean="0">
              <a:solidFill>
                <a:srgbClr val="000000"/>
              </a:solidFill>
              <a:latin typeface="Arial" pitchFamily="34" charset="0"/>
              <a:cs typeface="Arial" pitchFamily="34" charset="0"/>
            </a:endParaRP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Bangladesh's GDP</a:t>
            </a:r>
            <a:r>
              <a:rPr lang="en-US" sz="2400" dirty="0" smtClean="0">
                <a:solidFill>
                  <a:srgbClr val="000000"/>
                </a:solidFill>
                <a:latin typeface="Arial" pitchFamily="34" charset="0"/>
                <a:cs typeface="Arial" pitchFamily="34" charset="0"/>
              </a:rPr>
              <a:t>: $104.92 billion</a:t>
            </a: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GM's Revenue</a:t>
            </a:r>
            <a:r>
              <a:rPr lang="en-US" sz="2400" dirty="0" smtClean="0">
                <a:solidFill>
                  <a:srgbClr val="000000"/>
                </a:solidFill>
                <a:latin typeface="Arial" pitchFamily="34" charset="0"/>
                <a:cs typeface="Arial" pitchFamily="34" charset="0"/>
              </a:rPr>
              <a:t>: $135.59 billion</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GM would rank as the world's 58th biggest country.</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endParaRPr lang="en-US" sz="24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424075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737332" y="305910"/>
            <a:ext cx="10365017" cy="3114905"/>
          </a:xfrm>
          <a:prstGeom prst="rect">
            <a:avLst/>
          </a:prstGeom>
          <a:noFill/>
          <a:ln w="9525">
            <a:noFill/>
            <a:miter lim="800000"/>
            <a:headEnd/>
            <a:tailEnd/>
          </a:ln>
          <a:effectLst/>
        </p:spPr>
        <p:txBody>
          <a:bodyPr vert="horz" wrap="none" lIns="0" tIns="158700" rIns="0" bIns="0" numCol="1" anchor="ctr" anchorCtr="0" compatLnSpc="1">
            <a:prstTxWarp prst="textNoShape">
              <a:avLst/>
            </a:prstTxWarp>
            <a:spAutoFit/>
          </a:bodyPr>
          <a:lstStyle/>
          <a:p>
            <a:pPr fontAlgn="base">
              <a:spcBef>
                <a:spcPct val="0"/>
              </a:spcBef>
              <a:spcAft>
                <a:spcPct val="0"/>
              </a:spcAft>
            </a:pPr>
            <a:r>
              <a:rPr lang="en-US" sz="2400" dirty="0" smtClean="0">
                <a:solidFill>
                  <a:srgbClr val="000000"/>
                </a:solidFill>
                <a:latin typeface="Arial" pitchFamily="34" charset="0"/>
                <a:cs typeface="Arial" pitchFamily="34" charset="0"/>
              </a:rPr>
              <a:t>General Electric is bigger than New Zealand</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t>
            </a:r>
            <a:endParaRPr lang="en-US" sz="2400" b="1" dirty="0" smtClean="0">
              <a:solidFill>
                <a:srgbClr val="000000"/>
              </a:solidFill>
              <a:latin typeface="Arial" pitchFamily="34" charset="0"/>
              <a:cs typeface="Arial" pitchFamily="34" charset="0"/>
            </a:endParaRP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New Zealand's GDP</a:t>
            </a:r>
            <a:r>
              <a:rPr lang="en-US" sz="2400" dirty="0" smtClean="0">
                <a:solidFill>
                  <a:srgbClr val="000000"/>
                </a:solidFill>
                <a:latin typeface="Arial" pitchFamily="34" charset="0"/>
                <a:cs typeface="Arial" pitchFamily="34" charset="0"/>
              </a:rPr>
              <a:t>: $140.43 billion</a:t>
            </a: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GE's Revenue</a:t>
            </a:r>
            <a:r>
              <a:rPr lang="en-US" sz="2400" dirty="0" smtClean="0">
                <a:solidFill>
                  <a:srgbClr val="000000"/>
                </a:solidFill>
                <a:latin typeface="Arial" pitchFamily="34" charset="0"/>
                <a:cs typeface="Arial" pitchFamily="34" charset="0"/>
              </a:rPr>
              <a:t>: $151.63 billion</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GE would rank as the world's 52nd biggest country.</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endParaRPr lang="en-US" sz="2400" dirty="0" smtClean="0">
              <a:solidFill>
                <a:srgbClr val="000000"/>
              </a:solidFill>
              <a:latin typeface="Arial" pitchFamily="34" charset="0"/>
              <a:cs typeface="Arial" pitchFamily="34" charset="0"/>
            </a:endParaRPr>
          </a:p>
        </p:txBody>
      </p:sp>
      <p:pic>
        <p:nvPicPr>
          <p:cNvPr id="59394" name="Picture 2" descr="General Electric is bigger than New Zealand"/>
          <p:cNvPicPr>
            <a:picLocks noChangeAspect="1" noChangeArrowheads="1"/>
          </p:cNvPicPr>
          <p:nvPr/>
        </p:nvPicPr>
        <p:blipFill>
          <a:blip r:embed="rId4" cstate="print"/>
          <a:srcRect/>
          <a:stretch>
            <a:fillRect/>
          </a:stretch>
        </p:blipFill>
        <p:spPr bwMode="auto">
          <a:xfrm>
            <a:off x="1981200" y="2667000"/>
            <a:ext cx="4800600" cy="3733800"/>
          </a:xfrm>
          <a:prstGeom prst="rect">
            <a:avLst/>
          </a:prstGeom>
          <a:noFill/>
        </p:spPr>
      </p:pic>
    </p:spTree>
    <p:extLst>
      <p:ext uri="{BB962C8B-B14F-4D97-AF65-F5344CB8AC3E}">
        <p14:creationId xmlns:p14="http://schemas.microsoft.com/office/powerpoint/2010/main" val="137435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381000" y="152400"/>
            <a:ext cx="10365017" cy="3114905"/>
          </a:xfrm>
          <a:prstGeom prst="rect">
            <a:avLst/>
          </a:prstGeom>
          <a:noFill/>
          <a:ln w="9525">
            <a:noFill/>
            <a:miter lim="800000"/>
            <a:headEnd/>
            <a:tailEnd/>
          </a:ln>
          <a:effectLst/>
        </p:spPr>
        <p:txBody>
          <a:bodyPr vert="horz" wrap="none" lIns="0" tIns="158700" rIns="0" bIns="0" numCol="1" anchor="ctr" anchorCtr="0" compatLnSpc="1">
            <a:prstTxWarp prst="textNoShape">
              <a:avLst/>
            </a:prstTxWarp>
            <a:spAutoFit/>
          </a:bodyPr>
          <a:lstStyle/>
          <a:p>
            <a:pPr fontAlgn="base">
              <a:spcBef>
                <a:spcPct val="0"/>
              </a:spcBef>
              <a:spcAft>
                <a:spcPct val="0"/>
              </a:spcAft>
            </a:pPr>
            <a:r>
              <a:rPr lang="en-US" sz="2400" dirty="0" err="1" smtClean="0">
                <a:solidFill>
                  <a:srgbClr val="000000"/>
                </a:solidFill>
                <a:latin typeface="Arial" pitchFamily="34" charset="0"/>
                <a:cs typeface="Arial" pitchFamily="34" charset="0"/>
              </a:rPr>
              <a:t>Walmart</a:t>
            </a:r>
            <a:r>
              <a:rPr lang="en-US" sz="2400" dirty="0" smtClean="0">
                <a:solidFill>
                  <a:srgbClr val="000000"/>
                </a:solidFill>
                <a:latin typeface="Arial" pitchFamily="34" charset="0"/>
                <a:cs typeface="Arial" pitchFamily="34" charset="0"/>
              </a:rPr>
              <a:t> is bigger than Norway</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t>
            </a:r>
            <a:endParaRPr lang="en-US" sz="2400" b="1" dirty="0" smtClean="0">
              <a:solidFill>
                <a:srgbClr val="000000"/>
              </a:solidFill>
              <a:latin typeface="Arial" pitchFamily="34" charset="0"/>
              <a:cs typeface="Arial" pitchFamily="34" charset="0"/>
            </a:endParaRPr>
          </a:p>
          <a:p>
            <a:pPr eaLnBrk="0" fontAlgn="base" hangingPunct="0">
              <a:spcBef>
                <a:spcPct val="0"/>
              </a:spcBef>
              <a:spcAft>
                <a:spcPct val="0"/>
              </a:spcAft>
            </a:pPr>
            <a:r>
              <a:rPr lang="en-US" sz="2400" b="1" dirty="0" smtClean="0">
                <a:solidFill>
                  <a:srgbClr val="000000"/>
                </a:solidFill>
                <a:latin typeface="Arial" pitchFamily="34" charset="0"/>
                <a:cs typeface="Arial" pitchFamily="34" charset="0"/>
              </a:rPr>
              <a:t>Norway's GDP</a:t>
            </a:r>
            <a:r>
              <a:rPr lang="en-US" sz="2400" dirty="0" smtClean="0">
                <a:solidFill>
                  <a:srgbClr val="000000"/>
                </a:solidFill>
                <a:latin typeface="Arial" pitchFamily="34" charset="0"/>
                <a:cs typeface="Arial" pitchFamily="34" charset="0"/>
              </a:rPr>
              <a:t>: $414.46 billion</a:t>
            </a:r>
          </a:p>
          <a:p>
            <a:pPr eaLnBrk="0" fontAlgn="base" hangingPunct="0">
              <a:spcBef>
                <a:spcPct val="0"/>
              </a:spcBef>
              <a:spcAft>
                <a:spcPct val="0"/>
              </a:spcAft>
            </a:pPr>
            <a:r>
              <a:rPr lang="en-US" sz="2400" b="1" dirty="0" err="1" smtClean="0">
                <a:solidFill>
                  <a:srgbClr val="000000"/>
                </a:solidFill>
                <a:latin typeface="Arial" pitchFamily="34" charset="0"/>
                <a:cs typeface="Arial" pitchFamily="34" charset="0"/>
              </a:rPr>
              <a:t>Walmart's</a:t>
            </a:r>
            <a:r>
              <a:rPr lang="en-US" sz="2400" b="1" dirty="0" smtClean="0">
                <a:solidFill>
                  <a:srgbClr val="000000"/>
                </a:solidFill>
                <a:latin typeface="Arial" pitchFamily="34" charset="0"/>
                <a:cs typeface="Arial" pitchFamily="34" charset="0"/>
              </a:rPr>
              <a:t> Revenue</a:t>
            </a:r>
            <a:r>
              <a:rPr lang="en-US" sz="2400" dirty="0" smtClean="0">
                <a:solidFill>
                  <a:srgbClr val="000000"/>
                </a:solidFill>
                <a:latin typeface="Arial" pitchFamily="34" charset="0"/>
                <a:cs typeface="Arial" pitchFamily="34" charset="0"/>
              </a:rPr>
              <a:t>: $421.89 billion</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Norway would rank as the world's 25th biggest country.</a:t>
            </a:r>
          </a:p>
          <a:p>
            <a:pPr eaLnBrk="0" fontAlgn="base" hangingPunct="0">
              <a:spcBef>
                <a:spcPct val="0"/>
              </a:spcBef>
              <a:spcAft>
                <a:spcPct val="0"/>
              </a:spcAft>
            </a:pP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r>
              <a:rPr lang="en-US" sz="2400" dirty="0" smtClean="0">
                <a:solidFill>
                  <a:srgbClr val="000000"/>
                </a:solidFill>
                <a:latin typeface="Arial" pitchFamily="34" charset="0"/>
                <a:cs typeface="Arial" pitchFamily="34" charset="0"/>
              </a:rPr>
              <a:t/>
            </a:r>
            <a:br>
              <a:rPr lang="en-US" sz="2400" dirty="0" smtClean="0">
                <a:solidFill>
                  <a:srgbClr val="000000"/>
                </a:solidFill>
                <a:latin typeface="Arial" pitchFamily="34" charset="0"/>
                <a:cs typeface="Arial" pitchFamily="34" charset="0"/>
              </a:rPr>
            </a:br>
            <a:endParaRPr lang="en-US" sz="2400" dirty="0" smtClean="0">
              <a:solidFill>
                <a:srgbClr val="000000"/>
              </a:solidFill>
              <a:latin typeface="Arial" pitchFamily="34" charset="0"/>
              <a:cs typeface="Arial" pitchFamily="34" charset="0"/>
            </a:endParaRPr>
          </a:p>
        </p:txBody>
      </p:sp>
      <p:pic>
        <p:nvPicPr>
          <p:cNvPr id="60418" name="Picture 2" descr="Walmart is bigger than Norway"/>
          <p:cNvPicPr>
            <a:picLocks noChangeAspect="1" noChangeArrowheads="1"/>
          </p:cNvPicPr>
          <p:nvPr/>
        </p:nvPicPr>
        <p:blipFill>
          <a:blip r:embed="rId4" cstate="print"/>
          <a:srcRect/>
          <a:stretch>
            <a:fillRect/>
          </a:stretch>
        </p:blipFill>
        <p:spPr bwMode="auto">
          <a:xfrm>
            <a:off x="2438400" y="2362200"/>
            <a:ext cx="4343400" cy="3273758"/>
          </a:xfrm>
          <a:prstGeom prst="rect">
            <a:avLst/>
          </a:prstGeom>
          <a:noFill/>
        </p:spPr>
      </p:pic>
    </p:spTree>
    <p:extLst>
      <p:ext uri="{BB962C8B-B14F-4D97-AF65-F5344CB8AC3E}">
        <p14:creationId xmlns:p14="http://schemas.microsoft.com/office/powerpoint/2010/main" val="2144538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467600" cy="1143000"/>
          </a:xfrm>
        </p:spPr>
        <p:txBody>
          <a:bodyPr vert="horz" lIns="91440" tIns="45720" rIns="91440" bIns="45720" rtlCol="0" anchor="ctr">
            <a:normAutofit/>
          </a:bodyPr>
          <a:lstStyle/>
          <a:p>
            <a:r>
              <a:rPr lang="en-US" sz="3200" dirty="0" smtClean="0">
                <a:latin typeface="Century" panose="02040604050505020304" pitchFamily="18" charset="0"/>
              </a:rPr>
              <a:t>FORMATION</a:t>
            </a:r>
            <a:endParaRPr lang="en-US" sz="3200" dirty="0">
              <a:latin typeface="Century" panose="02040604050505020304" pitchFamily="18" charset="0"/>
            </a:endParaRPr>
          </a:p>
        </p:txBody>
      </p:sp>
      <p:sp>
        <p:nvSpPr>
          <p:cNvPr id="3" name="Content Placeholder 2"/>
          <p:cNvSpPr>
            <a:spLocks noGrp="1"/>
          </p:cNvSpPr>
          <p:nvPr>
            <p:ph idx="1"/>
          </p:nvPr>
        </p:nvSpPr>
        <p:spPr>
          <a:xfrm>
            <a:off x="152400" y="1447800"/>
            <a:ext cx="3505200" cy="5715000"/>
          </a:xfrm>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189 member states and 23 International Organizations have agreed to achieve MDG’s by 2015.</a:t>
            </a:r>
          </a:p>
          <a:p>
            <a:pPr marL="274320" indent="-274320">
              <a:buFont typeface="Wingdings 2"/>
              <a:buChar char=""/>
            </a:pPr>
            <a:r>
              <a:rPr lang="en-US" sz="1600" dirty="0">
                <a:latin typeface="Century" panose="02040604050505020304" pitchFamily="18" charset="0"/>
              </a:rPr>
              <a:t>It required co-operation from developed countries in respect of: </a:t>
            </a:r>
          </a:p>
          <a:p>
            <a:pPr lvl="1"/>
            <a:r>
              <a:rPr lang="en-US" sz="1600" dirty="0">
                <a:latin typeface="Century" panose="02040604050505020304" pitchFamily="18" charset="0"/>
              </a:rPr>
              <a:t>Trade </a:t>
            </a:r>
          </a:p>
          <a:p>
            <a:pPr lvl="1"/>
            <a:r>
              <a:rPr lang="en-US" sz="1600" dirty="0">
                <a:latin typeface="Century" panose="02040604050505020304" pitchFamily="18" charset="0"/>
              </a:rPr>
              <a:t>Development assistance</a:t>
            </a:r>
          </a:p>
          <a:p>
            <a:pPr lvl="1"/>
            <a:r>
              <a:rPr lang="en-US" sz="1600" dirty="0">
                <a:latin typeface="Century" panose="02040604050505020304" pitchFamily="18" charset="0"/>
              </a:rPr>
              <a:t>Debt Relief</a:t>
            </a:r>
          </a:p>
          <a:p>
            <a:pPr lvl="1"/>
            <a:r>
              <a:rPr lang="en-US" sz="1600" dirty="0">
                <a:latin typeface="Century" panose="02040604050505020304" pitchFamily="18" charset="0"/>
              </a:rPr>
              <a:t>Access to essential medicines</a:t>
            </a:r>
          </a:p>
          <a:p>
            <a:pPr lvl="1"/>
            <a:r>
              <a:rPr lang="en-US" sz="1600" dirty="0">
                <a:latin typeface="Century" panose="02040604050505020304" pitchFamily="18" charset="0"/>
              </a:rPr>
              <a:t>Technology Transfer</a:t>
            </a:r>
          </a:p>
          <a:p>
            <a:pPr lvl="1"/>
            <a:endParaRPr lang="en-US" sz="1600" dirty="0">
              <a:latin typeface="Century" panose="02040604050505020304" pitchFamily="18" charset="0"/>
            </a:endParaRPr>
          </a:p>
        </p:txBody>
      </p:sp>
      <p:pic>
        <p:nvPicPr>
          <p:cNvPr id="58370" name="Picture 2" descr="http://www.humanitad.org/assets/misc_img/mdg_network_schema.jpg"/>
          <p:cNvPicPr>
            <a:picLocks noChangeAspect="1" noChangeArrowheads="1"/>
          </p:cNvPicPr>
          <p:nvPr/>
        </p:nvPicPr>
        <p:blipFill>
          <a:blip r:embed="rId4" cstate="print"/>
          <a:srcRect/>
          <a:stretch>
            <a:fillRect/>
          </a:stretch>
        </p:blipFill>
        <p:spPr bwMode="auto">
          <a:xfrm>
            <a:off x="3962400" y="990600"/>
            <a:ext cx="5105400" cy="5334000"/>
          </a:xfrm>
          <a:prstGeom prst="rect">
            <a:avLst/>
          </a:prstGeom>
          <a:noFill/>
        </p:spPr>
      </p:pic>
    </p:spTree>
    <p:extLst>
      <p:ext uri="{BB962C8B-B14F-4D97-AF65-F5344CB8AC3E}">
        <p14:creationId xmlns:p14="http://schemas.microsoft.com/office/powerpoint/2010/main" val="4039026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smtClean="0">
                <a:latin typeface="Century" panose="02040604050505020304" pitchFamily="18" charset="0"/>
              </a:rPr>
              <a:t>ISSUES TO BE COVERED UNDER MDG’S:</a:t>
            </a:r>
            <a:endParaRPr lang="en-US" sz="3200"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Inadequate Incomes</a:t>
            </a:r>
          </a:p>
          <a:p>
            <a:pPr marL="274320" indent="-274320">
              <a:buFont typeface="Wingdings 2"/>
              <a:buChar char=""/>
            </a:pPr>
            <a:r>
              <a:rPr lang="en-US" sz="1600" dirty="0">
                <a:latin typeface="Century" panose="02040604050505020304" pitchFamily="18" charset="0"/>
              </a:rPr>
              <a:t>Widespread hunger</a:t>
            </a:r>
          </a:p>
          <a:p>
            <a:pPr marL="274320" indent="-274320">
              <a:buFont typeface="Wingdings 2"/>
              <a:buChar char=""/>
            </a:pPr>
            <a:r>
              <a:rPr lang="en-US" sz="1600" dirty="0">
                <a:latin typeface="Century" panose="02040604050505020304" pitchFamily="18" charset="0"/>
              </a:rPr>
              <a:t>Gender Inequality</a:t>
            </a:r>
          </a:p>
          <a:p>
            <a:pPr marL="274320" indent="-274320">
              <a:buFont typeface="Wingdings 2"/>
              <a:buChar char=""/>
            </a:pPr>
            <a:r>
              <a:rPr lang="en-US" sz="1600" dirty="0">
                <a:latin typeface="Century" panose="02040604050505020304" pitchFamily="18" charset="0"/>
              </a:rPr>
              <a:t>Environmental Deterioration</a:t>
            </a:r>
          </a:p>
          <a:p>
            <a:pPr marL="274320" indent="-274320">
              <a:buFont typeface="Wingdings 2"/>
              <a:buChar char=""/>
            </a:pPr>
            <a:r>
              <a:rPr lang="en-US" sz="1600" dirty="0">
                <a:latin typeface="Century" panose="02040604050505020304" pitchFamily="18" charset="0"/>
              </a:rPr>
              <a:t>Lack of Education</a:t>
            </a:r>
          </a:p>
          <a:p>
            <a:pPr marL="274320" indent="-274320">
              <a:buFont typeface="Wingdings 2"/>
              <a:buChar char=""/>
            </a:pPr>
            <a:r>
              <a:rPr lang="en-US" sz="1600" dirty="0">
                <a:latin typeface="Century" panose="02040604050505020304" pitchFamily="18" charset="0"/>
              </a:rPr>
              <a:t>Health care and clean water</a:t>
            </a:r>
          </a:p>
        </p:txBody>
      </p:sp>
    </p:spTree>
    <p:extLst>
      <p:ext uri="{BB962C8B-B14F-4D97-AF65-F5344CB8AC3E}">
        <p14:creationId xmlns:p14="http://schemas.microsoft.com/office/powerpoint/2010/main" val="1780045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ttp://www.desipainters.com/dp/04/13489/134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278" y="2133600"/>
            <a:ext cx="2549778" cy="36569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mgion.com/images/01/old-ang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228600"/>
            <a:ext cx="2821762" cy="32931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905000" y="-76200"/>
            <a:ext cx="8229600" cy="1143000"/>
          </a:xfrm>
        </p:spPr>
        <p:txBody>
          <a:bodyPr vert="horz" lIns="91440" tIns="45720" rIns="91440" bIns="45720" rtlCol="0" anchor="ctr">
            <a:normAutofit/>
          </a:bodyPr>
          <a:lstStyle/>
          <a:p>
            <a:r>
              <a:rPr lang="en-US" sz="3200" dirty="0" smtClean="0">
                <a:latin typeface="Century" panose="02040604050505020304" pitchFamily="18" charset="0"/>
              </a:rPr>
              <a:t>STORY OF RAJU</a:t>
            </a:r>
            <a:endParaRPr lang="en-US" sz="3200" dirty="0">
              <a:latin typeface="Century" panose="02040604050505020304" pitchFamily="18" charset="0"/>
            </a:endParaRPr>
          </a:p>
        </p:txBody>
      </p:sp>
      <p:pic>
        <p:nvPicPr>
          <p:cNvPr id="1030" name="Picture 6" descr="http://images.gizmag.com/inline/soylent-future-of-food-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620966"/>
            <a:ext cx="3858685" cy="216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51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http://www.imgion.com/images/01/old-ang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5880" y="228600"/>
            <a:ext cx="1410881" cy="16465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905000" y="-76200"/>
            <a:ext cx="8229600" cy="1143000"/>
          </a:xfrm>
        </p:spPr>
        <p:txBody>
          <a:bodyPr vert="horz" lIns="91440" tIns="45720" rIns="91440" bIns="45720" rtlCol="0" anchor="ctr">
            <a:normAutofit/>
          </a:bodyPr>
          <a:lstStyle/>
          <a:p>
            <a:r>
              <a:rPr lang="en-US" sz="3200" dirty="0" smtClean="0">
                <a:latin typeface="Century" panose="02040604050505020304" pitchFamily="18" charset="0"/>
              </a:rPr>
              <a:t>STORY OF RAJU</a:t>
            </a:r>
            <a:endParaRPr lang="en-US" sz="3200" dirty="0">
              <a:latin typeface="Century" panose="02040604050505020304" pitchFamily="18" charset="0"/>
            </a:endParaRPr>
          </a:p>
        </p:txBody>
      </p:sp>
      <p:pic>
        <p:nvPicPr>
          <p:cNvPr id="3074" name="Picture 2" descr="http://www.boxofficeindia.co.in/wp-content/uploads/2011/05/stanley-ka-dabba-e13052834244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505200"/>
            <a:ext cx="3200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teacherplus.org/wp-content/uploads/2010/10/gend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279619"/>
            <a:ext cx="30480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0.gstatic.com/images?q=tbn:ANd9GcTHU7_XN6R2Xpx28epUrb3pGOX4VS-osMAumhfQRtK_rAIJtOhR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2620" y="3213195"/>
            <a:ext cx="2057399" cy="264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110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http://www.imgion.com/images/01/old-ang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5880" y="228600"/>
            <a:ext cx="1410881" cy="16465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905000" y="-76200"/>
            <a:ext cx="8229600" cy="1143000"/>
          </a:xfrm>
        </p:spPr>
        <p:txBody>
          <a:bodyPr vert="horz" lIns="91440" tIns="45720" rIns="91440" bIns="45720" rtlCol="0" anchor="ctr">
            <a:normAutofit/>
          </a:bodyPr>
          <a:lstStyle/>
          <a:p>
            <a:r>
              <a:rPr lang="en-US" sz="3200" dirty="0" smtClean="0">
                <a:latin typeface="Century" panose="02040604050505020304" pitchFamily="18" charset="0"/>
              </a:rPr>
              <a:t>STORY OF RAJU</a:t>
            </a:r>
            <a:endParaRPr lang="en-US" sz="3200" dirty="0">
              <a:latin typeface="Century" panose="02040604050505020304" pitchFamily="18" charset="0"/>
            </a:endParaRPr>
          </a:p>
        </p:txBody>
      </p:sp>
      <p:pic>
        <p:nvPicPr>
          <p:cNvPr id="4098" name="Picture 2" descr="Image result for child mortal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81400"/>
            <a:ext cx="3131229" cy="17534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blogs.lse.ac.uk/indiaatlse/files/2012/11/matern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051890"/>
            <a:ext cx="3548640" cy="19961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1.bp.blogspot.com/--1C6nep98PA/TfOK_8FhwYI/AAAAAAAAAks/Qe1bSPWPTu4/s320/all-about-malaria-150x1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8761" y="3581401"/>
            <a:ext cx="3048000" cy="175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1510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http://www.imgion.com/images/01/old-ang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5880" y="228600"/>
            <a:ext cx="1410881" cy="16465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905000" y="-76200"/>
            <a:ext cx="8229600" cy="1143000"/>
          </a:xfrm>
        </p:spPr>
        <p:txBody>
          <a:bodyPr vert="horz" lIns="91440" tIns="45720" rIns="91440" bIns="45720" rtlCol="0" anchor="ctr">
            <a:normAutofit/>
          </a:bodyPr>
          <a:lstStyle/>
          <a:p>
            <a:r>
              <a:rPr lang="en-US" sz="3200" dirty="0" smtClean="0">
                <a:latin typeface="Century" panose="02040604050505020304" pitchFamily="18" charset="0"/>
              </a:rPr>
              <a:t>STORY OF RAJU</a:t>
            </a:r>
            <a:endParaRPr lang="en-US" sz="3200" dirty="0">
              <a:latin typeface="Century" panose="02040604050505020304" pitchFamily="18" charset="0"/>
            </a:endParaRPr>
          </a:p>
        </p:txBody>
      </p:sp>
      <p:pic>
        <p:nvPicPr>
          <p:cNvPr id="5122" name="Picture 2" descr="http://www.ihgplc.com/images/pictures/cr_section/2013/pic_environment_banner.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19200"/>
            <a:ext cx="5867400" cy="19532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rds.co.uk/mdg/images/global-partnershi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429000"/>
            <a:ext cx="3762375" cy="224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9121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b="1" dirty="0" smtClean="0">
                <a:latin typeface="Century" panose="02040604050505020304" pitchFamily="18" charset="0"/>
              </a:rPr>
              <a:t>INTRODUCTION</a:t>
            </a:r>
            <a:endParaRPr lang="en-US" sz="3200" b="1" dirty="0">
              <a:latin typeface="Century" panose="02040604050505020304" pitchFamily="18" charset="0"/>
            </a:endParaRPr>
          </a:p>
        </p:txBody>
      </p:sp>
      <p:sp>
        <p:nvSpPr>
          <p:cNvPr id="3" name="Content Placeholder 2"/>
          <p:cNvSpPr>
            <a:spLocks noGrp="1"/>
          </p:cNvSpPr>
          <p:nvPr>
            <p:ph idx="1"/>
          </p:nvPr>
        </p:nvSpPr>
        <p:spPr>
          <a:xfrm>
            <a:off x="457200" y="838200"/>
            <a:ext cx="8229600" cy="4525963"/>
          </a:xfrm>
        </p:spPr>
        <p:txBody>
          <a:bodyPr vert="horz" lIns="91440" tIns="45720" rIns="91440" bIns="45720" rtlCol="0">
            <a:normAutofit/>
          </a:bodyPr>
          <a:lstStyle/>
          <a:p>
            <a:r>
              <a:rPr lang="en-US" sz="1600" dirty="0">
                <a:latin typeface="Century" panose="02040604050505020304" pitchFamily="18" charset="0"/>
              </a:rPr>
              <a:t>RESPONSIBILITY</a:t>
            </a:r>
          </a:p>
          <a:p>
            <a:pPr lvl="1"/>
            <a:r>
              <a:rPr lang="en-US" sz="1600" dirty="0">
                <a:latin typeface="Century" panose="02040604050505020304" pitchFamily="18" charset="0"/>
              </a:rPr>
              <a:t>Responsibility is taking care of your duties.</a:t>
            </a:r>
          </a:p>
          <a:p>
            <a:pPr lvl="1"/>
            <a:r>
              <a:rPr lang="en-US" sz="1600" dirty="0">
                <a:latin typeface="Century" panose="02040604050505020304" pitchFamily="18" charset="0"/>
              </a:rPr>
              <a:t>Responsibility is answering for your actions.</a:t>
            </a:r>
          </a:p>
          <a:p>
            <a:pPr lvl="1"/>
            <a:r>
              <a:rPr lang="en-US" sz="1600" dirty="0">
                <a:latin typeface="Century" panose="02040604050505020304" pitchFamily="18" charset="0"/>
              </a:rPr>
              <a:t>Responsibility is accountability.</a:t>
            </a:r>
          </a:p>
          <a:p>
            <a:pPr lvl="1"/>
            <a:r>
              <a:rPr lang="en-US" sz="1600" dirty="0">
                <a:latin typeface="Century" panose="02040604050505020304" pitchFamily="18" charset="0"/>
              </a:rPr>
              <a:t>Responsibility is trustworthiness.</a:t>
            </a:r>
          </a:p>
          <a:p>
            <a:endParaRPr lang="en-US" sz="1600" dirty="0">
              <a:latin typeface="Century" panose="02040604050505020304" pitchFamily="18" charset="0"/>
            </a:endParaRPr>
          </a:p>
          <a:p>
            <a:r>
              <a:rPr lang="en-US" sz="1600" dirty="0">
                <a:latin typeface="Century" panose="02040604050505020304" pitchFamily="18" charset="0"/>
              </a:rPr>
              <a:t>INDIVIDUAL RESPONSIBILITY?</a:t>
            </a:r>
          </a:p>
          <a:p>
            <a:endParaRPr lang="en-US" sz="1600" dirty="0">
              <a:latin typeface="Century" panose="02040604050505020304" pitchFamily="18" charset="0"/>
            </a:endParaRPr>
          </a:p>
          <a:p>
            <a:r>
              <a:rPr lang="en-US" sz="1600" dirty="0">
                <a:latin typeface="Century" panose="02040604050505020304" pitchFamily="18" charset="0"/>
              </a:rPr>
              <a:t>CORPORATE RESPONSIBILITY?</a:t>
            </a:r>
          </a:p>
        </p:txBody>
      </p:sp>
      <p:pic>
        <p:nvPicPr>
          <p:cNvPr id="1026" name="Picture 2" descr="http://www.redcross.org/images/MEDIA_CustomProductCatalog/m6840119_763x260-give-bloo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657600"/>
            <a:ext cx="7267575"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084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down)">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vert="horz" lIns="91440" tIns="45720" rIns="91440" bIns="45720" rtlCol="0" anchor="ctr">
            <a:normAutofit/>
          </a:bodyPr>
          <a:lstStyle/>
          <a:p>
            <a:r>
              <a:rPr lang="en-US" sz="3200" dirty="0" smtClean="0">
                <a:latin typeface="Century" panose="02040604050505020304" pitchFamily="18" charset="0"/>
              </a:rPr>
              <a:t>MILLENNIUM DEVELOPMENT GOALS</a:t>
            </a:r>
            <a:endParaRPr lang="en-US" sz="3200" dirty="0">
              <a:latin typeface="Century" panose="02040604050505020304" pitchFamily="18" charset="0"/>
            </a:endParaRPr>
          </a:p>
        </p:txBody>
      </p:sp>
      <p:sp>
        <p:nvSpPr>
          <p:cNvPr id="3" name="Content Placeholder 2"/>
          <p:cNvSpPr>
            <a:spLocks noGrp="1"/>
          </p:cNvSpPr>
          <p:nvPr>
            <p:ph idx="1"/>
          </p:nvPr>
        </p:nvSpPr>
        <p:spPr>
          <a:xfrm>
            <a:off x="457200" y="914400"/>
            <a:ext cx="8308848" cy="4495800"/>
          </a:xfrm>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GOAL 1: Eradicate extreme Poverty and Hunger</a:t>
            </a:r>
          </a:p>
          <a:p>
            <a:pPr marL="274320" indent="-274320">
              <a:buFont typeface="Wingdings 2"/>
              <a:buChar char=""/>
            </a:pPr>
            <a:r>
              <a:rPr lang="en-US" sz="1600" dirty="0">
                <a:latin typeface="Century" panose="02040604050505020304" pitchFamily="18" charset="0"/>
              </a:rPr>
              <a:t>GOAL 2: Achieve Universal Primary Education</a:t>
            </a:r>
          </a:p>
          <a:p>
            <a:pPr marL="274320" indent="-274320">
              <a:buFont typeface="Wingdings 2"/>
              <a:buChar char=""/>
            </a:pPr>
            <a:r>
              <a:rPr lang="en-US" sz="1600" dirty="0">
                <a:latin typeface="Century" panose="02040604050505020304" pitchFamily="18" charset="0"/>
              </a:rPr>
              <a:t>GOAL 3: Promote gender Equality and Empower Women</a:t>
            </a:r>
          </a:p>
          <a:p>
            <a:pPr marL="274320" indent="-274320">
              <a:buFont typeface="Wingdings 2"/>
              <a:buChar char=""/>
            </a:pPr>
            <a:r>
              <a:rPr lang="en-US" sz="1600" dirty="0">
                <a:latin typeface="Century" panose="02040604050505020304" pitchFamily="18" charset="0"/>
              </a:rPr>
              <a:t>GOAL 4: Reduce child mortality</a:t>
            </a:r>
          </a:p>
          <a:p>
            <a:pPr marL="274320" indent="-274320">
              <a:buFont typeface="Wingdings 2"/>
              <a:buChar char=""/>
            </a:pPr>
            <a:r>
              <a:rPr lang="en-US" sz="1600" dirty="0">
                <a:latin typeface="Century" panose="02040604050505020304" pitchFamily="18" charset="0"/>
              </a:rPr>
              <a:t>GOAL 5: Improve maternal health</a:t>
            </a:r>
          </a:p>
          <a:p>
            <a:pPr marL="274320" indent="-274320">
              <a:buFont typeface="Wingdings 2"/>
              <a:buChar char=""/>
            </a:pPr>
            <a:r>
              <a:rPr lang="en-US" sz="1600" dirty="0">
                <a:latin typeface="Century" panose="02040604050505020304" pitchFamily="18" charset="0"/>
              </a:rPr>
              <a:t>GOAL 6: Combat HIV/AIDS, </a:t>
            </a:r>
            <a:r>
              <a:rPr lang="en-US" sz="1600" dirty="0" err="1">
                <a:latin typeface="Century" panose="02040604050505020304" pitchFamily="18" charset="0"/>
              </a:rPr>
              <a:t>Maleria</a:t>
            </a:r>
            <a:r>
              <a:rPr lang="en-US" sz="1600" dirty="0">
                <a:latin typeface="Century" panose="02040604050505020304" pitchFamily="18" charset="0"/>
              </a:rPr>
              <a:t> and other Diseases</a:t>
            </a:r>
          </a:p>
          <a:p>
            <a:pPr marL="274320" indent="-274320">
              <a:buFont typeface="Wingdings 2"/>
              <a:buChar char=""/>
            </a:pPr>
            <a:r>
              <a:rPr lang="en-US" sz="1600" dirty="0">
                <a:latin typeface="Century" panose="02040604050505020304" pitchFamily="18" charset="0"/>
              </a:rPr>
              <a:t>GOAL 7: Ensure Environmental Sustainability</a:t>
            </a:r>
          </a:p>
          <a:p>
            <a:pPr marL="274320" indent="-274320">
              <a:buFont typeface="Wingdings 2"/>
              <a:buChar char=""/>
            </a:pPr>
            <a:r>
              <a:rPr lang="en-US" sz="1600" dirty="0">
                <a:latin typeface="Century" panose="02040604050505020304" pitchFamily="18" charset="0"/>
              </a:rPr>
              <a:t>GOAL 8: Develop a Global Partnership for development</a:t>
            </a:r>
          </a:p>
        </p:txBody>
      </p:sp>
      <p:pic>
        <p:nvPicPr>
          <p:cNvPr id="56322" name="Picture 2" descr="http://ec.europa.eu/europeaid/what/millenium-development-goals/images/8mdg_en.png"/>
          <p:cNvPicPr>
            <a:picLocks noChangeAspect="1" noChangeArrowheads="1"/>
          </p:cNvPicPr>
          <p:nvPr/>
        </p:nvPicPr>
        <p:blipFill>
          <a:blip r:embed="rId4" cstate="print"/>
          <a:srcRect/>
          <a:stretch>
            <a:fillRect/>
          </a:stretch>
        </p:blipFill>
        <p:spPr bwMode="auto">
          <a:xfrm>
            <a:off x="609600" y="3581400"/>
            <a:ext cx="8001000" cy="2514600"/>
          </a:xfrm>
          <a:prstGeom prst="rect">
            <a:avLst/>
          </a:prstGeom>
          <a:noFill/>
        </p:spPr>
      </p:pic>
    </p:spTree>
    <p:extLst>
      <p:ext uri="{BB962C8B-B14F-4D97-AF65-F5344CB8AC3E}">
        <p14:creationId xmlns:p14="http://schemas.microsoft.com/office/powerpoint/2010/main" val="823721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6322"/>
                                        </p:tgtEl>
                                        <p:attrNameLst>
                                          <p:attrName>style.visibility</p:attrName>
                                        </p:attrNameLst>
                                      </p:cBhvr>
                                      <p:to>
                                        <p:strVal val="visible"/>
                                      </p:to>
                                    </p:set>
                                    <p:anim calcmode="lin" valueType="num">
                                      <p:cBhvr additive="base">
                                        <p:cTn id="47" dur="500" fill="hold"/>
                                        <p:tgtEl>
                                          <p:spTgt spid="56322"/>
                                        </p:tgtEl>
                                        <p:attrNameLst>
                                          <p:attrName>ppt_x</p:attrName>
                                        </p:attrNameLst>
                                      </p:cBhvr>
                                      <p:tavLst>
                                        <p:tav tm="0">
                                          <p:val>
                                            <p:strVal val="#ppt_x"/>
                                          </p:val>
                                        </p:tav>
                                        <p:tav tm="100000">
                                          <p:val>
                                            <p:strVal val="#ppt_x"/>
                                          </p:val>
                                        </p:tav>
                                      </p:tavLst>
                                    </p:anim>
                                    <p:anim calcmode="lin" valueType="num">
                                      <p:cBhvr additive="base">
                                        <p:cTn id="48" dur="500" fill="hold"/>
                                        <p:tgtEl>
                                          <p:spTgt spid="56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152400"/>
            <a:ext cx="9372600" cy="1143000"/>
          </a:xfrm>
        </p:spPr>
        <p:txBody>
          <a:bodyPr>
            <a:normAutofit/>
          </a:bodyPr>
          <a:lstStyle/>
          <a:p>
            <a:r>
              <a:rPr lang="en-US" sz="2000" b="1" dirty="0" smtClean="0">
                <a:latin typeface="Century" pitchFamily="18" charset="0"/>
                <a:cs typeface="Arial" pitchFamily="34" charset="0"/>
              </a:rPr>
              <a:t>MILLENNIUM DEVELOPMENT GOALS AND UN POST 2015 DEVELOPMENT AGENDA: </a:t>
            </a:r>
            <a:r>
              <a:rPr lang="en-GB" sz="2000" b="1" dirty="0" smtClean="0">
                <a:latin typeface="Century" pitchFamily="18" charset="0"/>
                <a:cs typeface="Arial" pitchFamily="34" charset="0"/>
              </a:rPr>
              <a:t>INDIA  AND STATUS OF SELECTED MDGS</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1143000" y="1295400"/>
            <a:ext cx="8229600" cy="4525963"/>
          </a:xfrm>
        </p:spPr>
        <p:txBody>
          <a:bodyPr>
            <a:normAutofit/>
          </a:bodyPr>
          <a:lstStyle/>
          <a:p>
            <a:pPr marL="0" indent="0">
              <a:lnSpc>
                <a:spcPct val="150000"/>
              </a:lnSpc>
              <a:buNone/>
            </a:pPr>
            <a:endParaRPr lang="en-GB" sz="1600" dirty="0" smtClean="0">
              <a:latin typeface="Century" pitchFamily="18" charset="0"/>
              <a:cs typeface="Arial" pitchFamily="34" charset="0"/>
            </a:endParaRPr>
          </a:p>
          <a:p>
            <a:pPr marL="0" indent="0">
              <a:lnSpc>
                <a:spcPct val="150000"/>
              </a:lnSpc>
              <a:buNone/>
            </a:pPr>
            <a:r>
              <a:rPr lang="en-GB" sz="1600" dirty="0">
                <a:latin typeface="Century" pitchFamily="18" charset="0"/>
                <a:cs typeface="Arial" pitchFamily="34"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879461757"/>
              </p:ext>
            </p:extLst>
          </p:nvPr>
        </p:nvGraphicFramePr>
        <p:xfrm>
          <a:off x="2057400" y="838200"/>
          <a:ext cx="4869180" cy="3215640"/>
        </p:xfrm>
        <a:graphic>
          <a:graphicData uri="http://schemas.openxmlformats.org/drawingml/2006/table">
            <a:tbl>
              <a:tblPr>
                <a:tableStyleId>{5C22544A-7EE6-4342-B048-85BDC9FD1C3A}</a:tableStyleId>
              </a:tblPr>
              <a:tblGrid>
                <a:gridCol w="699770"/>
                <a:gridCol w="3290570"/>
                <a:gridCol w="878840"/>
              </a:tblGrid>
              <a:tr h="0">
                <a:tc>
                  <a:txBody>
                    <a:bodyPr/>
                    <a:lstStyle/>
                    <a:p>
                      <a:pPr algn="ctr">
                        <a:spcAft>
                          <a:spcPts val="0"/>
                        </a:spcAft>
                      </a:pPr>
                      <a:r>
                        <a:rPr lang="en-US" sz="1100" b="1" dirty="0">
                          <a:effectLst/>
                        </a:rPr>
                        <a:t>Target No.</a:t>
                      </a:r>
                      <a:endParaRPr lang="en-IN" sz="1000" b="1" dirty="0">
                        <a:effectLst/>
                        <a:latin typeface="Times New Roman"/>
                        <a:ea typeface="Times New Roman"/>
                      </a:endParaRPr>
                    </a:p>
                  </a:txBody>
                  <a:tcPr marL="38100" marR="38100" marT="38100" marB="38100"/>
                </a:tc>
                <a:tc>
                  <a:txBody>
                    <a:bodyPr/>
                    <a:lstStyle/>
                    <a:p>
                      <a:pPr algn="ctr">
                        <a:spcAft>
                          <a:spcPts val="0"/>
                        </a:spcAft>
                      </a:pPr>
                      <a:r>
                        <a:rPr lang="en-US" sz="1100" b="1">
                          <a:effectLst/>
                        </a:rPr>
                        <a:t>Target Description</a:t>
                      </a:r>
                      <a:endParaRPr lang="en-IN" sz="1000" b="1">
                        <a:effectLst/>
                        <a:latin typeface="Times New Roman"/>
                        <a:ea typeface="Times New Roman"/>
                      </a:endParaRPr>
                    </a:p>
                  </a:txBody>
                  <a:tcPr marL="38100" marR="38100" marT="38100" marB="38100"/>
                </a:tc>
                <a:tc>
                  <a:txBody>
                    <a:bodyPr/>
                    <a:lstStyle/>
                    <a:p>
                      <a:pPr algn="ctr">
                        <a:spcAft>
                          <a:spcPts val="0"/>
                        </a:spcAft>
                      </a:pPr>
                      <a:r>
                        <a:rPr lang="en-US" sz="1100" b="1" dirty="0">
                          <a:effectLst/>
                        </a:rPr>
                        <a:t>Progress Signs</a:t>
                      </a:r>
                      <a:endParaRPr lang="en-IN" sz="1000" b="1" dirty="0">
                        <a:effectLst/>
                        <a:latin typeface="Times New Roman"/>
                        <a:ea typeface="Times New Roman"/>
                      </a:endParaRPr>
                    </a:p>
                  </a:txBody>
                  <a:tcPr marL="38100" marR="38100" marT="38100" marB="38100"/>
                </a:tc>
              </a:tr>
              <a:tr h="0">
                <a:tc>
                  <a:txBody>
                    <a:bodyPr/>
                    <a:lstStyle/>
                    <a:p>
                      <a:pPr algn="ctr">
                        <a:spcAft>
                          <a:spcPts val="0"/>
                        </a:spcAft>
                      </a:pPr>
                      <a:r>
                        <a:rPr lang="en-US" sz="1100" dirty="0">
                          <a:effectLst/>
                        </a:rPr>
                        <a:t>1.</a:t>
                      </a:r>
                      <a:endParaRPr lang="en-IN" sz="1000" dirty="0">
                        <a:effectLst/>
                        <a:latin typeface="Times New Roman"/>
                        <a:ea typeface="Times New Roman"/>
                      </a:endParaRPr>
                    </a:p>
                  </a:txBody>
                  <a:tcPr marL="38100" marR="38100" marT="38100" marB="38100"/>
                </a:tc>
                <a:tc>
                  <a:txBody>
                    <a:bodyPr/>
                    <a:lstStyle/>
                    <a:p>
                      <a:pPr>
                        <a:spcAft>
                          <a:spcPts val="0"/>
                        </a:spcAft>
                      </a:pPr>
                      <a:r>
                        <a:rPr lang="en-US" sz="1100" dirty="0">
                          <a:effectLst/>
                        </a:rPr>
                        <a:t>Halve, between 1990 and 2015, proportion of population below national poverty line</a:t>
                      </a:r>
                      <a:endParaRPr lang="en-IN" sz="1000" dirty="0">
                        <a:effectLst/>
                        <a:latin typeface="Times New Roman"/>
                        <a:ea typeface="Times New Roman"/>
                      </a:endParaRPr>
                    </a:p>
                  </a:txBody>
                  <a:tcPr marL="38100" marR="38100" marT="38100" marB="38100"/>
                </a:tc>
                <a:tc>
                  <a:txBody>
                    <a:bodyPr/>
                    <a:lstStyle/>
                    <a:p>
                      <a:pPr algn="ctr">
                        <a:spcAft>
                          <a:spcPts val="0"/>
                        </a:spcAft>
                      </a:pPr>
                      <a:r>
                        <a:rPr lang="en-US" sz="1100" dirty="0">
                          <a:effectLst/>
                        </a:rPr>
                        <a:t>Δ</a:t>
                      </a:r>
                      <a:endParaRPr lang="en-IN" sz="1000" dirty="0">
                        <a:effectLst/>
                        <a:latin typeface="Times New Roman"/>
                        <a:ea typeface="Times New Roman"/>
                      </a:endParaRPr>
                    </a:p>
                  </a:txBody>
                  <a:tcPr marL="38100" marR="38100" marT="38100" marB="38100"/>
                </a:tc>
              </a:tr>
              <a:tr h="0">
                <a:tc>
                  <a:txBody>
                    <a:bodyPr/>
                    <a:lstStyle/>
                    <a:p>
                      <a:pPr algn="ctr">
                        <a:spcAft>
                          <a:spcPts val="0"/>
                        </a:spcAft>
                      </a:pPr>
                      <a:r>
                        <a:rPr lang="en-US" sz="1100">
                          <a:effectLst/>
                        </a:rPr>
                        <a:t>2.</a:t>
                      </a:r>
                      <a:endParaRPr lang="en-IN" sz="1000">
                        <a:effectLst/>
                        <a:latin typeface="Times New Roman"/>
                        <a:ea typeface="Times New Roman"/>
                      </a:endParaRPr>
                    </a:p>
                  </a:txBody>
                  <a:tcPr marL="38100" marR="38100" marT="38100" marB="38100"/>
                </a:tc>
                <a:tc>
                  <a:txBody>
                    <a:bodyPr/>
                    <a:lstStyle/>
                    <a:p>
                      <a:pPr>
                        <a:spcAft>
                          <a:spcPts val="0"/>
                        </a:spcAft>
                      </a:pPr>
                      <a:r>
                        <a:rPr lang="en-US" sz="1100" dirty="0">
                          <a:effectLst/>
                        </a:rPr>
                        <a:t>Halve, between 1990 and 2015, proportion of people who suffer from hunger</a:t>
                      </a:r>
                      <a:endParaRPr lang="en-IN" sz="1000" dirty="0">
                        <a:effectLst/>
                        <a:latin typeface="Times New Roman"/>
                        <a:ea typeface="Times New Roman"/>
                      </a:endParaRPr>
                    </a:p>
                  </a:txBody>
                  <a:tcPr marL="38100" marR="38100" marT="38100" marB="38100"/>
                </a:tc>
                <a:tc>
                  <a:txBody>
                    <a:bodyPr/>
                    <a:lstStyle/>
                    <a:p>
                      <a:pPr algn="ctr">
                        <a:spcAft>
                          <a:spcPts val="0"/>
                        </a:spcAft>
                      </a:pPr>
                      <a:r>
                        <a:rPr lang="en-US" sz="1100">
                          <a:effectLst/>
                        </a:rPr>
                        <a:t>Θ</a:t>
                      </a:r>
                      <a:endParaRPr lang="en-IN" sz="1000">
                        <a:effectLst/>
                        <a:latin typeface="Times New Roman"/>
                        <a:ea typeface="Times New Roman"/>
                      </a:endParaRPr>
                    </a:p>
                  </a:txBody>
                  <a:tcPr marL="38100" marR="38100" marT="38100" marB="38100"/>
                </a:tc>
              </a:tr>
              <a:tr h="0">
                <a:tc>
                  <a:txBody>
                    <a:bodyPr/>
                    <a:lstStyle/>
                    <a:p>
                      <a:pPr algn="ctr">
                        <a:spcAft>
                          <a:spcPts val="0"/>
                        </a:spcAft>
                      </a:pPr>
                      <a:r>
                        <a:rPr lang="en-US" sz="1100">
                          <a:effectLst/>
                        </a:rPr>
                        <a:t>3.</a:t>
                      </a:r>
                      <a:endParaRPr lang="en-IN" sz="1000">
                        <a:effectLst/>
                        <a:latin typeface="Times New Roman"/>
                        <a:ea typeface="Times New Roman"/>
                      </a:endParaRPr>
                    </a:p>
                  </a:txBody>
                  <a:tcPr marL="38100" marR="38100" marT="38100" marB="38100"/>
                </a:tc>
                <a:tc>
                  <a:txBody>
                    <a:bodyPr/>
                    <a:lstStyle/>
                    <a:p>
                      <a:pPr>
                        <a:spcAft>
                          <a:spcPts val="0"/>
                        </a:spcAft>
                      </a:pPr>
                      <a:r>
                        <a:rPr lang="en-US" sz="1100">
                          <a:effectLst/>
                        </a:rPr>
                        <a:t>Ensure that by 2015 children everywhere, boys and girls alike, will be able to complete a full course of primary education</a:t>
                      </a:r>
                      <a:endParaRPr lang="en-IN" sz="1000">
                        <a:effectLst/>
                        <a:latin typeface="Times New Roman"/>
                        <a:ea typeface="Times New Roman"/>
                      </a:endParaRPr>
                    </a:p>
                  </a:txBody>
                  <a:tcPr marL="38100" marR="38100" marT="38100" marB="38100"/>
                </a:tc>
                <a:tc>
                  <a:txBody>
                    <a:bodyPr/>
                    <a:lstStyle/>
                    <a:p>
                      <a:pPr algn="ctr">
                        <a:spcAft>
                          <a:spcPts val="0"/>
                        </a:spcAft>
                      </a:pPr>
                      <a:r>
                        <a:rPr lang="en-US" sz="1100">
                          <a:effectLst/>
                        </a:rPr>
                        <a:t>ΔΔ</a:t>
                      </a:r>
                      <a:endParaRPr lang="en-IN" sz="1000">
                        <a:effectLst/>
                        <a:latin typeface="Times New Roman"/>
                        <a:ea typeface="Times New Roman"/>
                      </a:endParaRPr>
                    </a:p>
                  </a:txBody>
                  <a:tcPr marL="38100" marR="38100" marT="38100" marB="38100"/>
                </a:tc>
              </a:tr>
              <a:tr h="0">
                <a:tc>
                  <a:txBody>
                    <a:bodyPr/>
                    <a:lstStyle/>
                    <a:p>
                      <a:pPr algn="ctr">
                        <a:spcAft>
                          <a:spcPts val="0"/>
                        </a:spcAft>
                      </a:pPr>
                      <a:r>
                        <a:rPr lang="en-US" sz="1100">
                          <a:effectLst/>
                        </a:rPr>
                        <a:t>4.</a:t>
                      </a:r>
                      <a:endParaRPr lang="en-IN" sz="1000">
                        <a:effectLst/>
                        <a:latin typeface="Times New Roman"/>
                        <a:ea typeface="Times New Roman"/>
                      </a:endParaRPr>
                    </a:p>
                  </a:txBody>
                  <a:tcPr marL="38100" marR="38100" marT="38100" marB="38100"/>
                </a:tc>
                <a:tc>
                  <a:txBody>
                    <a:bodyPr/>
                    <a:lstStyle/>
                    <a:p>
                      <a:pPr>
                        <a:spcAft>
                          <a:spcPts val="0"/>
                        </a:spcAft>
                      </a:pPr>
                      <a:r>
                        <a:rPr lang="en-US" sz="1100" dirty="0">
                          <a:effectLst/>
                        </a:rPr>
                        <a:t>Eliminate gender disparity in primary and secondary education, preferably by 2005, and in all levels of education no later than 2015</a:t>
                      </a:r>
                      <a:endParaRPr lang="en-IN" sz="1000" dirty="0">
                        <a:effectLst/>
                        <a:latin typeface="Times New Roman"/>
                        <a:ea typeface="Times New Roman"/>
                      </a:endParaRPr>
                    </a:p>
                  </a:txBody>
                  <a:tcPr marL="38100" marR="38100" marT="38100" marB="38100"/>
                </a:tc>
                <a:tc>
                  <a:txBody>
                    <a:bodyPr/>
                    <a:lstStyle/>
                    <a:p>
                      <a:pPr algn="ctr">
                        <a:spcAft>
                          <a:spcPts val="0"/>
                        </a:spcAft>
                      </a:pPr>
                      <a:r>
                        <a:rPr lang="en-US" sz="1100">
                          <a:effectLst/>
                        </a:rPr>
                        <a:t>Δ</a:t>
                      </a:r>
                      <a:endParaRPr lang="en-IN" sz="1000">
                        <a:effectLst/>
                        <a:latin typeface="Times New Roman"/>
                        <a:ea typeface="Times New Roman"/>
                      </a:endParaRPr>
                    </a:p>
                  </a:txBody>
                  <a:tcPr marL="38100" marR="38100" marT="38100" marB="38100"/>
                </a:tc>
              </a:tr>
              <a:tr h="0">
                <a:tc>
                  <a:txBody>
                    <a:bodyPr/>
                    <a:lstStyle/>
                    <a:p>
                      <a:pPr algn="ctr">
                        <a:spcAft>
                          <a:spcPts val="0"/>
                        </a:spcAft>
                      </a:pPr>
                      <a:r>
                        <a:rPr lang="en-US" sz="1100">
                          <a:effectLst/>
                        </a:rPr>
                        <a:t>5.</a:t>
                      </a:r>
                      <a:endParaRPr lang="en-IN" sz="1000">
                        <a:effectLst/>
                        <a:latin typeface="Times New Roman"/>
                        <a:ea typeface="Times New Roman"/>
                      </a:endParaRPr>
                    </a:p>
                  </a:txBody>
                  <a:tcPr marL="38100" marR="38100" marT="38100" marB="38100"/>
                </a:tc>
                <a:tc>
                  <a:txBody>
                    <a:bodyPr/>
                    <a:lstStyle/>
                    <a:p>
                      <a:pPr>
                        <a:spcAft>
                          <a:spcPts val="0"/>
                        </a:spcAft>
                      </a:pPr>
                      <a:r>
                        <a:rPr lang="en-US" sz="1100" dirty="0">
                          <a:effectLst/>
                        </a:rPr>
                        <a:t>Reduce by two-thirds, between 1990 and 2015, the under-five mortality rate</a:t>
                      </a:r>
                      <a:endParaRPr lang="en-IN" sz="1000" dirty="0">
                        <a:effectLst/>
                        <a:latin typeface="Times New Roman"/>
                        <a:ea typeface="Times New Roman"/>
                      </a:endParaRPr>
                    </a:p>
                  </a:txBody>
                  <a:tcPr marL="38100" marR="38100" marT="38100" marB="38100"/>
                </a:tc>
                <a:tc>
                  <a:txBody>
                    <a:bodyPr/>
                    <a:lstStyle/>
                    <a:p>
                      <a:pPr algn="ctr">
                        <a:spcAft>
                          <a:spcPts val="0"/>
                        </a:spcAft>
                      </a:pPr>
                      <a:r>
                        <a:rPr lang="en-US" sz="1100">
                          <a:effectLst/>
                        </a:rPr>
                        <a:t>ΘΔ</a:t>
                      </a:r>
                      <a:endParaRPr lang="en-IN" sz="1000">
                        <a:effectLst/>
                        <a:latin typeface="Times New Roman"/>
                        <a:ea typeface="Times New Roman"/>
                      </a:endParaRPr>
                    </a:p>
                  </a:txBody>
                  <a:tcPr marL="38100" marR="38100" marT="38100" marB="38100"/>
                </a:tc>
              </a:tr>
              <a:tr h="280035">
                <a:tc>
                  <a:txBody>
                    <a:bodyPr/>
                    <a:lstStyle/>
                    <a:p>
                      <a:pPr algn="ctr">
                        <a:spcAft>
                          <a:spcPts val="0"/>
                        </a:spcAft>
                      </a:pPr>
                      <a:r>
                        <a:rPr lang="en-US" sz="1100" dirty="0">
                          <a:effectLst/>
                        </a:rPr>
                        <a:t>6.</a:t>
                      </a:r>
                      <a:endParaRPr lang="en-IN" sz="1000" dirty="0">
                        <a:effectLst/>
                        <a:latin typeface="Times New Roman"/>
                        <a:ea typeface="Times New Roman"/>
                      </a:endParaRPr>
                    </a:p>
                  </a:txBody>
                  <a:tcPr marL="38100" marR="38100" marT="38100" marB="38100"/>
                </a:tc>
                <a:tc>
                  <a:txBody>
                    <a:bodyPr/>
                    <a:lstStyle/>
                    <a:p>
                      <a:pPr>
                        <a:spcAft>
                          <a:spcPts val="0"/>
                        </a:spcAft>
                      </a:pPr>
                      <a:r>
                        <a:rPr lang="en-US" sz="1100">
                          <a:effectLst/>
                        </a:rPr>
                        <a:t>Reduce by three quarters, between 1990 and 2015, the maternal mortality ratio</a:t>
                      </a:r>
                      <a:endParaRPr lang="en-IN" sz="1000">
                        <a:effectLst/>
                        <a:latin typeface="Times New Roman"/>
                        <a:ea typeface="Times New Roman"/>
                      </a:endParaRPr>
                    </a:p>
                  </a:txBody>
                  <a:tcPr marL="38100" marR="38100" marT="38100" marB="38100"/>
                </a:tc>
                <a:tc>
                  <a:txBody>
                    <a:bodyPr/>
                    <a:lstStyle/>
                    <a:p>
                      <a:pPr algn="ctr">
                        <a:spcAft>
                          <a:spcPts val="0"/>
                        </a:spcAft>
                      </a:pPr>
                      <a:r>
                        <a:rPr lang="en-US" sz="1100" dirty="0">
                          <a:effectLst/>
                        </a:rPr>
                        <a:t>ΘΔ</a:t>
                      </a:r>
                      <a:endParaRPr lang="en-IN" sz="1000" dirty="0">
                        <a:effectLst/>
                        <a:latin typeface="Times New Roman"/>
                        <a:ea typeface="Times New Roman"/>
                      </a:endParaRPr>
                    </a:p>
                  </a:txBody>
                  <a:tcPr marL="38100" marR="38100" marT="38100" marB="3810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22172583"/>
              </p:ext>
            </p:extLst>
          </p:nvPr>
        </p:nvGraphicFramePr>
        <p:xfrm>
          <a:off x="2057400" y="4038600"/>
          <a:ext cx="4869180" cy="1310640"/>
        </p:xfrm>
        <a:graphic>
          <a:graphicData uri="http://schemas.openxmlformats.org/drawingml/2006/table">
            <a:tbl>
              <a:tblPr>
                <a:tableStyleId>{5C22544A-7EE6-4342-B048-85BDC9FD1C3A}</a:tableStyleId>
              </a:tblPr>
              <a:tblGrid>
                <a:gridCol w="699770"/>
                <a:gridCol w="3290570"/>
                <a:gridCol w="878840"/>
              </a:tblGrid>
              <a:tr h="731520">
                <a:tc>
                  <a:txBody>
                    <a:bodyPr/>
                    <a:lstStyle/>
                    <a:p>
                      <a:pPr algn="ctr">
                        <a:spcAft>
                          <a:spcPts val="0"/>
                        </a:spcAft>
                      </a:pPr>
                      <a:r>
                        <a:rPr lang="en-US" sz="1100" dirty="0" smtClean="0">
                          <a:effectLst/>
                          <a:latin typeface="+mn-lt"/>
                          <a:ea typeface="+mn-ea"/>
                        </a:rPr>
                        <a:t>7.</a:t>
                      </a:r>
                      <a:endParaRPr lang="en-IN" sz="1000" dirty="0">
                        <a:effectLst/>
                        <a:latin typeface="Times New Roman"/>
                        <a:ea typeface="Times New Roman"/>
                      </a:endParaRPr>
                    </a:p>
                  </a:txBody>
                  <a:tcPr marL="38100" marR="38100" marT="38100" marB="38100"/>
                </a:tc>
                <a:tc>
                  <a:txBody>
                    <a:bodyPr/>
                    <a:lstStyle/>
                    <a:p>
                      <a:pPr>
                        <a:spcAft>
                          <a:spcPts val="0"/>
                        </a:spcAft>
                      </a:pPr>
                      <a:r>
                        <a:rPr lang="en-US" sz="1100" dirty="0">
                          <a:effectLst/>
                        </a:rPr>
                        <a:t>Integrate the principles of sustainable development into country policies and </a:t>
                      </a:r>
                      <a:r>
                        <a:rPr lang="en-US" sz="1100" dirty="0" smtClean="0">
                          <a:effectLst/>
                        </a:rPr>
                        <a:t>programs</a:t>
                      </a:r>
                      <a:r>
                        <a:rPr lang="en-US" sz="1100" baseline="0" dirty="0" smtClean="0">
                          <a:effectLst/>
                        </a:rPr>
                        <a:t> </a:t>
                      </a:r>
                      <a:r>
                        <a:rPr lang="en-US" sz="1100" dirty="0" smtClean="0">
                          <a:effectLst/>
                        </a:rPr>
                        <a:t>and </a:t>
                      </a:r>
                      <a:r>
                        <a:rPr lang="en-US" sz="1100" dirty="0">
                          <a:effectLst/>
                        </a:rPr>
                        <a:t>reverse the loss of environmental resources</a:t>
                      </a:r>
                      <a:endParaRPr lang="en-IN" sz="1000" dirty="0">
                        <a:effectLst/>
                        <a:latin typeface="Times New Roman"/>
                        <a:ea typeface="Times New Roman"/>
                      </a:endParaRPr>
                    </a:p>
                  </a:txBody>
                  <a:tcPr marL="38100" marR="38100" marT="38100" marB="38100"/>
                </a:tc>
                <a:tc>
                  <a:txBody>
                    <a:bodyPr/>
                    <a:lstStyle/>
                    <a:p>
                      <a:pPr algn="ctr">
                        <a:spcAft>
                          <a:spcPts val="0"/>
                        </a:spcAft>
                      </a:pPr>
                      <a:r>
                        <a:rPr lang="en-US" sz="1100">
                          <a:effectLst/>
                        </a:rPr>
                        <a:t>ΔΔ</a:t>
                      </a:r>
                      <a:endParaRPr lang="en-IN" sz="1000">
                        <a:effectLst/>
                        <a:latin typeface="Times New Roman"/>
                        <a:ea typeface="Times New Roman"/>
                      </a:endParaRPr>
                    </a:p>
                  </a:txBody>
                  <a:tcPr marL="38100" marR="38100" marT="38100" marB="38100"/>
                </a:tc>
              </a:tr>
              <a:tr h="271145">
                <a:tc>
                  <a:txBody>
                    <a:bodyPr/>
                    <a:lstStyle/>
                    <a:p>
                      <a:pPr algn="ctr">
                        <a:spcAft>
                          <a:spcPts val="0"/>
                        </a:spcAft>
                      </a:pPr>
                      <a:r>
                        <a:rPr lang="en-US" sz="1100" dirty="0" smtClean="0">
                          <a:effectLst/>
                          <a:latin typeface="+mn-lt"/>
                          <a:ea typeface="+mn-ea"/>
                        </a:rPr>
                        <a:t>8.</a:t>
                      </a:r>
                      <a:endParaRPr lang="en-IN" sz="1000" dirty="0">
                        <a:effectLst/>
                        <a:latin typeface="Times New Roman"/>
                        <a:ea typeface="Times New Roman"/>
                      </a:endParaRPr>
                    </a:p>
                  </a:txBody>
                  <a:tcPr marL="38100" marR="38100" marT="38100" marB="38100"/>
                </a:tc>
                <a:tc>
                  <a:txBody>
                    <a:bodyPr/>
                    <a:lstStyle/>
                    <a:p>
                      <a:pPr>
                        <a:spcAft>
                          <a:spcPts val="0"/>
                        </a:spcAft>
                      </a:pPr>
                      <a:r>
                        <a:rPr lang="en-US" sz="1100" dirty="0">
                          <a:effectLst/>
                        </a:rPr>
                        <a:t>Halve, by 2015, the proportion of people without sustainable access to safe drinking water and basic sanitation</a:t>
                      </a:r>
                      <a:endParaRPr lang="en-IN" sz="1000" dirty="0">
                        <a:effectLst/>
                        <a:latin typeface="Times New Roman"/>
                        <a:ea typeface="Times New Roman"/>
                      </a:endParaRPr>
                    </a:p>
                  </a:txBody>
                  <a:tcPr marL="38100" marR="38100" marT="38100" marB="38100"/>
                </a:tc>
                <a:tc>
                  <a:txBody>
                    <a:bodyPr/>
                    <a:lstStyle/>
                    <a:p>
                      <a:pPr algn="ctr">
                        <a:spcAft>
                          <a:spcPts val="0"/>
                        </a:spcAft>
                      </a:pPr>
                      <a:r>
                        <a:rPr lang="en-US" sz="1100" dirty="0">
                          <a:effectLst/>
                        </a:rPr>
                        <a:t>ΔΘ</a:t>
                      </a:r>
                      <a:endParaRPr lang="en-IN" sz="1000" dirty="0">
                        <a:effectLst/>
                        <a:latin typeface="Times New Roman"/>
                        <a:ea typeface="Times New Roman"/>
                      </a:endParaRPr>
                    </a:p>
                  </a:txBody>
                  <a:tcPr marL="38100" marR="38100" marT="38100" marB="38100"/>
                </a:tc>
              </a:tr>
            </a:tbl>
          </a:graphicData>
        </a:graphic>
      </p:graphicFrame>
      <p:sp>
        <p:nvSpPr>
          <p:cNvPr id="8" name="TextBox 7"/>
          <p:cNvSpPr txBox="1"/>
          <p:nvPr/>
        </p:nvSpPr>
        <p:spPr>
          <a:xfrm>
            <a:off x="1905000" y="5448181"/>
            <a:ext cx="5490606" cy="800219"/>
          </a:xfrm>
          <a:prstGeom prst="rect">
            <a:avLst/>
          </a:prstGeom>
          <a:noFill/>
        </p:spPr>
        <p:txBody>
          <a:bodyPr wrap="none" rtlCol="0">
            <a:spAutoFit/>
          </a:bodyPr>
          <a:lstStyle/>
          <a:p>
            <a:pPr fontAlgn="base"/>
            <a:r>
              <a:rPr lang="en-GB" dirty="0">
                <a:solidFill>
                  <a:prstClr val="black"/>
                </a:solidFill>
              </a:rPr>
              <a:t>Δ : </a:t>
            </a:r>
            <a:r>
              <a:rPr lang="en-GB" sz="1400" dirty="0">
                <a:solidFill>
                  <a:prstClr val="black"/>
                </a:solidFill>
                <a:latin typeface="Century" pitchFamily="18" charset="0"/>
              </a:rPr>
              <a:t>Moderately/almost nearly on track considering all indicators</a:t>
            </a:r>
            <a:br>
              <a:rPr lang="en-GB" sz="1400" dirty="0">
                <a:solidFill>
                  <a:prstClr val="black"/>
                </a:solidFill>
                <a:latin typeface="Century" pitchFamily="18" charset="0"/>
              </a:rPr>
            </a:br>
            <a:r>
              <a:rPr lang="en-GB" sz="1400" dirty="0">
                <a:solidFill>
                  <a:prstClr val="black"/>
                </a:solidFill>
                <a:latin typeface="Century" pitchFamily="18" charset="0"/>
              </a:rPr>
              <a:t>Θ : Slow/almost off-track considering all indicators</a:t>
            </a:r>
            <a:br>
              <a:rPr lang="en-GB" sz="1400" dirty="0">
                <a:solidFill>
                  <a:prstClr val="black"/>
                </a:solidFill>
                <a:latin typeface="Century" pitchFamily="18" charset="0"/>
              </a:rPr>
            </a:br>
            <a:r>
              <a:rPr lang="en-GB" sz="1400" dirty="0">
                <a:solidFill>
                  <a:prstClr val="black"/>
                </a:solidFill>
                <a:latin typeface="Century" pitchFamily="18" charset="0"/>
              </a:rPr>
              <a:t>ΔΔ : On-track or fast considering all indicators</a:t>
            </a:r>
            <a:endParaRPr lang="en-IN" sz="1400" dirty="0">
              <a:solidFill>
                <a:prstClr val="black"/>
              </a:solidFill>
              <a:latin typeface="Century" pitchFamily="18" charset="0"/>
            </a:endParaRPr>
          </a:p>
        </p:txBody>
      </p:sp>
      <p:sp>
        <p:nvSpPr>
          <p:cNvPr id="7" name="Slide Number Placeholder 6"/>
          <p:cNvSpPr>
            <a:spLocks noGrp="1"/>
          </p:cNvSpPr>
          <p:nvPr>
            <p:ph type="sldNum" sz="quarter" idx="12"/>
          </p:nvPr>
        </p:nvSpPr>
        <p:spPr/>
        <p:txBody>
          <a:bodyPr/>
          <a:lstStyle/>
          <a:p>
            <a:fld id="{51516C5D-E346-42F2-877A-A3B0087A3E80}"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5701692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http://maps.grida.no/library/files/storage/millennium_development_goals__2005_trends_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62924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smtClean="0">
                <a:latin typeface="Century" panose="02040604050505020304" pitchFamily="18" charset="0"/>
              </a:rPr>
              <a:t>SELECT A RIGHT OPTION</a:t>
            </a:r>
            <a:endParaRPr lang="en-US" sz="3200" dirty="0">
              <a:latin typeface="Century" panose="02040604050505020304" pitchFamily="18" charset="0"/>
            </a:endParaRPr>
          </a:p>
        </p:txBody>
      </p:sp>
      <p:sp>
        <p:nvSpPr>
          <p:cNvPr id="3" name="Content Placeholder 2"/>
          <p:cNvSpPr>
            <a:spLocks noGrp="1"/>
          </p:cNvSpPr>
          <p:nvPr>
            <p:ph idx="1"/>
          </p:nvPr>
        </p:nvSpPr>
        <p:spPr/>
        <p:txBody>
          <a:bodyPr vert="horz" lIns="91440" tIns="45720" rIns="91440" bIns="45720" rtlCol="0">
            <a:normAutofit/>
          </a:bodyPr>
          <a:lstStyle/>
          <a:p>
            <a:pPr marL="274320" indent="-274320">
              <a:buFont typeface="Wingdings 2"/>
              <a:buChar char=""/>
            </a:pPr>
            <a:r>
              <a:rPr lang="en-US" sz="1600" dirty="0">
                <a:latin typeface="Century" panose="02040604050505020304" pitchFamily="18" charset="0"/>
              </a:rPr>
              <a:t>Which of these is not a MDG?</a:t>
            </a:r>
          </a:p>
          <a:p>
            <a:pPr marL="274320" indent="-274320">
              <a:buFont typeface="Wingdings 2"/>
              <a:buChar char=""/>
            </a:pPr>
            <a:r>
              <a:rPr lang="en-US" sz="1600" dirty="0">
                <a:latin typeface="Century" panose="02040604050505020304" pitchFamily="18" charset="0"/>
              </a:rPr>
              <a:t>Promote Education</a:t>
            </a:r>
          </a:p>
          <a:p>
            <a:pPr marL="274320" indent="-274320">
              <a:buFont typeface="Wingdings 2"/>
              <a:buChar char=""/>
            </a:pPr>
            <a:r>
              <a:rPr lang="en-US" sz="1600" dirty="0">
                <a:latin typeface="Century" panose="02040604050505020304" pitchFamily="18" charset="0"/>
              </a:rPr>
              <a:t>Reduce Gender Inequality</a:t>
            </a:r>
          </a:p>
          <a:p>
            <a:pPr marL="274320" indent="-274320">
              <a:buFont typeface="Wingdings 2"/>
              <a:buChar char=""/>
            </a:pPr>
            <a:r>
              <a:rPr lang="en-US" sz="1600" dirty="0">
                <a:latin typeface="Century" panose="02040604050505020304" pitchFamily="18" charset="0"/>
              </a:rPr>
              <a:t>Reduce Child </a:t>
            </a:r>
            <a:r>
              <a:rPr lang="en-US" sz="1600" dirty="0" err="1">
                <a:latin typeface="Century" panose="02040604050505020304" pitchFamily="18" charset="0"/>
              </a:rPr>
              <a:t>Labour</a:t>
            </a:r>
            <a:endParaRPr lang="en-US" sz="1600" dirty="0">
              <a:latin typeface="Century" panose="02040604050505020304" pitchFamily="18" charset="0"/>
            </a:endParaRPr>
          </a:p>
          <a:p>
            <a:pPr marL="274320" indent="-274320">
              <a:buFont typeface="Wingdings 2"/>
              <a:buChar char=""/>
            </a:pPr>
            <a:r>
              <a:rPr lang="en-US" sz="1600" dirty="0">
                <a:latin typeface="Century" panose="02040604050505020304" pitchFamily="18" charset="0"/>
              </a:rPr>
              <a:t>Reduce Infant Mortality</a:t>
            </a:r>
          </a:p>
        </p:txBody>
      </p:sp>
    </p:spTree>
    <p:extLst>
      <p:ext uri="{BB962C8B-B14F-4D97-AF65-F5344CB8AC3E}">
        <p14:creationId xmlns:p14="http://schemas.microsoft.com/office/powerpoint/2010/main" val="2265295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 y="274638"/>
            <a:ext cx="8915400" cy="1143000"/>
          </a:xfrm>
        </p:spPr>
        <p:txBody>
          <a:bodyPr>
            <a:normAutofit/>
          </a:bodyPr>
          <a:lstStyle/>
          <a:p>
            <a:r>
              <a:rPr lang="en-US" sz="2000" b="1" dirty="0" smtClean="0">
                <a:latin typeface="Century" pitchFamily="18" charset="0"/>
                <a:cs typeface="Arial" pitchFamily="34" charset="0"/>
              </a:rPr>
              <a:t>Millennium </a:t>
            </a:r>
            <a:r>
              <a:rPr lang="en-US" sz="2000" b="1" dirty="0">
                <a:latin typeface="Century" pitchFamily="18" charset="0"/>
                <a:cs typeface="Arial" pitchFamily="34" charset="0"/>
              </a:rPr>
              <a:t>Development Goals and UN Post 2015 Development Agenda </a:t>
            </a:r>
            <a:r>
              <a:rPr lang="en-US" sz="2000" b="1" dirty="0" smtClean="0">
                <a:latin typeface="Century" pitchFamily="18" charset="0"/>
                <a:cs typeface="Arial" pitchFamily="34" charset="0"/>
              </a:rPr>
              <a:t>: </a:t>
            </a:r>
            <a:r>
              <a:rPr lang="en-GB" sz="2000" b="1" dirty="0" smtClean="0">
                <a:latin typeface="Century" pitchFamily="18" charset="0"/>
                <a:cs typeface="Arial" pitchFamily="34" charset="0"/>
              </a:rPr>
              <a:t>UN Post </a:t>
            </a:r>
            <a:r>
              <a:rPr lang="en-GB" sz="2000" b="1" dirty="0">
                <a:latin typeface="Century" pitchFamily="18" charset="0"/>
                <a:cs typeface="Arial" pitchFamily="34" charset="0"/>
              </a:rPr>
              <a:t>2015 Development Agenda</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457200" y="1295400"/>
            <a:ext cx="8229600" cy="4525963"/>
          </a:xfrm>
        </p:spPr>
        <p:txBody>
          <a:bodyPr vert="horz" lIns="91440" tIns="45720" rIns="91440" bIns="45720" rtlCol="0">
            <a:noAutofit/>
          </a:bodyPr>
          <a:lstStyle/>
          <a:p>
            <a:pPr algn="just">
              <a:lnSpc>
                <a:spcPct val="120000"/>
              </a:lnSpc>
            </a:pPr>
            <a:r>
              <a:rPr lang="en-US" sz="1600" dirty="0">
                <a:latin typeface="Century" panose="02040604050505020304" pitchFamily="18" charset="0"/>
              </a:rPr>
              <a:t>Global Compact positioned to convey  business perspective to the post-2015 development process since Rio+20 Corporate Sustainability Forum in June 2012 </a:t>
            </a:r>
          </a:p>
          <a:p>
            <a:pPr algn="just">
              <a:lnSpc>
                <a:spcPct val="120000"/>
              </a:lnSpc>
            </a:pP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Business and the Global Compact to help shape the future priorities of the UN.</a:t>
            </a:r>
          </a:p>
          <a:p>
            <a:pPr algn="just">
              <a:lnSpc>
                <a:spcPct val="120000"/>
              </a:lnSpc>
            </a:pPr>
            <a:endParaRPr lang="en-US" sz="1600" dirty="0">
              <a:latin typeface="Century" panose="02040604050505020304" pitchFamily="18" charset="0"/>
            </a:endParaRPr>
          </a:p>
          <a:p>
            <a:pPr algn="just">
              <a:lnSpc>
                <a:spcPct val="120000"/>
              </a:lnSpc>
            </a:pPr>
            <a:r>
              <a:rPr lang="en-US" sz="1600" dirty="0">
                <a:latin typeface="Century" panose="02040604050505020304" pitchFamily="18" charset="0"/>
              </a:rPr>
              <a:t>Will help  Global Compact achieve its mission – to make corporate sustainability a transformative force in achieving a shared, secure and sustainable future.</a:t>
            </a:r>
          </a:p>
          <a:p>
            <a:pPr algn="just">
              <a:lnSpc>
                <a:spcPct val="120000"/>
              </a:lnSpc>
            </a:pPr>
            <a:endParaRPr lang="en-US" sz="1600" dirty="0">
              <a:latin typeface="Century" panose="02040604050505020304" pitchFamily="18" charset="0"/>
            </a:endParaRPr>
          </a:p>
          <a:p>
            <a:pPr algn="just">
              <a:lnSpc>
                <a:spcPct val="120000"/>
              </a:lnSpc>
            </a:pPr>
            <a:r>
              <a:rPr lang="en-GB" sz="1600" dirty="0">
                <a:latin typeface="Century" panose="02040604050505020304" pitchFamily="18" charset="0"/>
              </a:rPr>
              <a:t>Member States discussing new set of Sustainable Development Goals (SDGs), to complement or replace the MDGs.</a:t>
            </a: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64</a:t>
            </a:fld>
            <a:endParaRPr lang="en-US">
              <a:solidFill>
                <a:prstClr val="black">
                  <a:tint val="75000"/>
                </a:prstClr>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4462631"/>
            <a:ext cx="1929063" cy="162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2430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067800" cy="1143000"/>
          </a:xfrm>
        </p:spPr>
        <p:txBody>
          <a:bodyPr>
            <a:normAutofit/>
          </a:bodyPr>
          <a:lstStyle/>
          <a:p>
            <a:r>
              <a:rPr lang="en-US" sz="2000" b="1" dirty="0" smtClean="0">
                <a:latin typeface="Century" pitchFamily="18" charset="0"/>
                <a:cs typeface="Arial" pitchFamily="34" charset="0"/>
              </a:rPr>
              <a:t>Millennium </a:t>
            </a:r>
            <a:r>
              <a:rPr lang="en-US" sz="2000" b="1" dirty="0">
                <a:latin typeface="Century" pitchFamily="18" charset="0"/>
                <a:cs typeface="Arial" pitchFamily="34" charset="0"/>
              </a:rPr>
              <a:t>Development Goals and UN Post 2015 Development </a:t>
            </a:r>
            <a:r>
              <a:rPr lang="en-US" sz="2000" b="1" dirty="0" smtClean="0">
                <a:latin typeface="Century" pitchFamily="18" charset="0"/>
                <a:cs typeface="Arial" pitchFamily="34" charset="0"/>
              </a:rPr>
              <a:t>Agenda:  </a:t>
            </a:r>
            <a:r>
              <a:rPr lang="en-US" sz="2000" b="1" dirty="0">
                <a:latin typeface="Century" pitchFamily="18" charset="0"/>
                <a:cs typeface="Arial" pitchFamily="34" charset="0"/>
              </a:rPr>
              <a:t>Indian </a:t>
            </a:r>
            <a:r>
              <a:rPr lang="en-US" sz="2000" b="1" dirty="0" smtClean="0">
                <a:latin typeface="Century" pitchFamily="18" charset="0"/>
                <a:cs typeface="Arial" pitchFamily="34" charset="0"/>
              </a:rPr>
              <a:t>Companies Act </a:t>
            </a:r>
            <a:r>
              <a:rPr lang="en-US" sz="2000" b="1" dirty="0">
                <a:latin typeface="Century" pitchFamily="18" charset="0"/>
                <a:cs typeface="Arial" pitchFamily="34" charset="0"/>
              </a:rPr>
              <a:t>2013 </a:t>
            </a:r>
            <a:r>
              <a:rPr lang="en-US" sz="2000" b="1" dirty="0" smtClean="0">
                <a:latin typeface="Century" pitchFamily="18" charset="0"/>
                <a:cs typeface="Arial" pitchFamily="34" charset="0"/>
              </a:rPr>
              <a:t>And </a:t>
            </a:r>
            <a:r>
              <a:rPr lang="en-US" sz="2000" b="1" dirty="0">
                <a:latin typeface="Century" pitchFamily="18" charset="0"/>
                <a:cs typeface="Arial" pitchFamily="34" charset="0"/>
              </a:rPr>
              <a:t>CSR</a:t>
            </a:r>
          </a:p>
        </p:txBody>
      </p:sp>
      <p:sp>
        <p:nvSpPr>
          <p:cNvPr id="5" name="Content Placeholder 4"/>
          <p:cNvSpPr>
            <a:spLocks noGrp="1"/>
          </p:cNvSpPr>
          <p:nvPr>
            <p:ph idx="1"/>
          </p:nvPr>
        </p:nvSpPr>
        <p:spPr>
          <a:xfrm>
            <a:off x="457200" y="1295400"/>
            <a:ext cx="8229600" cy="4525963"/>
          </a:xfrm>
        </p:spPr>
        <p:txBody>
          <a:bodyPr vert="horz" lIns="91440" tIns="45720" rIns="91440" bIns="45720" rtlCol="0">
            <a:noAutofit/>
          </a:bodyPr>
          <a:lstStyle/>
          <a:p>
            <a:pPr algn="just">
              <a:lnSpc>
                <a:spcPct val="120000"/>
              </a:lnSpc>
            </a:pPr>
            <a:r>
              <a:rPr lang="en-GB" sz="1600" dirty="0">
                <a:latin typeface="Century" panose="02040604050505020304" pitchFamily="18" charset="0"/>
              </a:rPr>
              <a:t>Mandated that companies having net worth of Rs.500 crore or more, or turnover of Rs.1,000 crore or more, or net profit of Rs.5 crore or more during a year </a:t>
            </a:r>
          </a:p>
          <a:p>
            <a:pPr lvl="1"/>
            <a:r>
              <a:rPr lang="en-GB" sz="1600" dirty="0">
                <a:latin typeface="Century" panose="02040604050505020304" pitchFamily="18" charset="0"/>
              </a:rPr>
              <a:t>To formulate a CSR policy </a:t>
            </a:r>
          </a:p>
          <a:p>
            <a:pPr lvl="1"/>
            <a:r>
              <a:rPr lang="en-GB" sz="1600" dirty="0">
                <a:latin typeface="Century" panose="02040604050505020304" pitchFamily="18" charset="0"/>
              </a:rPr>
              <a:t>To ensure that it spends at least 2 percent of its average net profits during the immediately preceding three financial years on CSR activities as may be specified by the company legislation.</a:t>
            </a:r>
          </a:p>
          <a:p>
            <a:pPr algn="just">
              <a:lnSpc>
                <a:spcPct val="120000"/>
              </a:lnSpc>
            </a:pPr>
            <a:r>
              <a:rPr lang="en-GB" sz="1600" dirty="0">
                <a:latin typeface="Century" panose="02040604050505020304" pitchFamily="18" charset="0"/>
              </a:rPr>
              <a:t>First time in the world that a country has mandated expenditure for public good.</a:t>
            </a:r>
          </a:p>
          <a:p>
            <a:pPr algn="just">
              <a:lnSpc>
                <a:spcPct val="120000"/>
              </a:lnSpc>
            </a:pPr>
            <a:r>
              <a:rPr lang="en-GB" sz="1600" dirty="0">
                <a:latin typeface="Century" panose="02040604050505020304" pitchFamily="18" charset="0"/>
              </a:rPr>
              <a:t>Mandatory CSR will force companies to be conscious of their social responsibilities.</a:t>
            </a:r>
            <a:endParaRPr lang="en-IN" sz="1600" dirty="0">
              <a:latin typeface="Century" panose="02040604050505020304" pitchFamily="18"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7788027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smtClean="0">
                <a:latin typeface="Century" pitchFamily="18" charset="0"/>
                <a:cs typeface="Arial" pitchFamily="34" charset="0"/>
              </a:rPr>
              <a:t>World Bank Group Goals by 2030</a:t>
            </a:r>
            <a:endParaRPr lang="en-US" sz="2400" b="1" dirty="0">
              <a:latin typeface="Century" pitchFamily="18" charset="0"/>
              <a:cs typeface="Arial" pitchFamily="34" charset="0"/>
            </a:endParaRPr>
          </a:p>
        </p:txBody>
      </p:sp>
      <p:sp>
        <p:nvSpPr>
          <p:cNvPr id="5" name="Content Placeholder 4"/>
          <p:cNvSpPr>
            <a:spLocks noGrp="1"/>
          </p:cNvSpPr>
          <p:nvPr>
            <p:ph idx="1"/>
          </p:nvPr>
        </p:nvSpPr>
        <p:spPr/>
        <p:txBody>
          <a:bodyPr vert="horz" lIns="91440" tIns="45720" rIns="91440" bIns="45720" rtlCol="0">
            <a:noAutofit/>
          </a:bodyPr>
          <a:lstStyle/>
          <a:p>
            <a:pPr algn="just">
              <a:lnSpc>
                <a:spcPct val="120000"/>
              </a:lnSpc>
            </a:pPr>
            <a:r>
              <a:rPr lang="en-GB" sz="1600" dirty="0">
                <a:latin typeface="Century" panose="02040604050505020304" pitchFamily="18" charset="0"/>
              </a:rPr>
              <a:t>World Bank intends  integrating goals of business growth with economic and social development.</a:t>
            </a:r>
          </a:p>
          <a:p>
            <a:pPr algn="just">
              <a:lnSpc>
                <a:spcPct val="120000"/>
              </a:lnSpc>
            </a:pPr>
            <a:r>
              <a:rPr lang="en-GB" sz="1600" dirty="0" smtClean="0">
                <a:latin typeface="Century" panose="02040604050505020304" pitchFamily="18" charset="0"/>
              </a:rPr>
              <a:t>Approach </a:t>
            </a:r>
            <a:r>
              <a:rPr lang="en-GB" sz="1600" dirty="0">
                <a:latin typeface="Century" panose="02040604050505020304" pitchFamily="18" charset="0"/>
              </a:rPr>
              <a:t>of  World Bank  referred to as  Washington Consensus.</a:t>
            </a:r>
          </a:p>
          <a:p>
            <a:pPr algn="just">
              <a:lnSpc>
                <a:spcPct val="120000"/>
              </a:lnSpc>
            </a:pPr>
            <a:r>
              <a:rPr lang="en-GB" sz="1600" dirty="0" smtClean="0">
                <a:latin typeface="Century" panose="02040604050505020304" pitchFamily="18" charset="0"/>
              </a:rPr>
              <a:t>The </a:t>
            </a:r>
            <a:r>
              <a:rPr lang="en-GB" sz="1600" dirty="0">
                <a:latin typeface="Century" panose="02040604050505020304" pitchFamily="18" charset="0"/>
              </a:rPr>
              <a:t>two goals :</a:t>
            </a:r>
            <a:endParaRPr lang="en-IN" sz="1600" dirty="0">
              <a:latin typeface="Century" panose="02040604050505020304" pitchFamily="18" charset="0"/>
            </a:endParaRPr>
          </a:p>
          <a:p>
            <a:pPr algn="just">
              <a:lnSpc>
                <a:spcPct val="120000"/>
              </a:lnSpc>
            </a:pPr>
            <a:r>
              <a:rPr lang="en-GB" sz="1600" b="1" dirty="0" smtClean="0">
                <a:latin typeface="Century" panose="02040604050505020304" pitchFamily="18" charset="0"/>
              </a:rPr>
              <a:t>End </a:t>
            </a:r>
            <a:r>
              <a:rPr lang="en-GB" sz="1600" b="1" dirty="0">
                <a:latin typeface="Century" panose="02040604050505020304" pitchFamily="18" charset="0"/>
              </a:rPr>
              <a:t>extreme poverty:</a:t>
            </a:r>
            <a:r>
              <a:rPr lang="en-GB" sz="1600" dirty="0">
                <a:latin typeface="Century" panose="02040604050505020304" pitchFamily="18" charset="0"/>
              </a:rPr>
              <a:t> The percentage of people living with less than $1.25 	a day to fall to no more than 3 percent globally by 2030.</a:t>
            </a:r>
            <a:endParaRPr lang="en-IN" sz="1600" dirty="0">
              <a:latin typeface="Century" panose="02040604050505020304" pitchFamily="18" charset="0"/>
            </a:endParaRPr>
          </a:p>
          <a:p>
            <a:pPr algn="just">
              <a:lnSpc>
                <a:spcPct val="120000"/>
              </a:lnSpc>
            </a:pPr>
            <a:r>
              <a:rPr lang="en-GB" sz="1600" b="1" dirty="0" smtClean="0">
                <a:latin typeface="Century" panose="02040604050505020304" pitchFamily="18" charset="0"/>
              </a:rPr>
              <a:t>Promote </a:t>
            </a:r>
            <a:r>
              <a:rPr lang="en-GB" sz="1600" b="1" dirty="0">
                <a:latin typeface="Century" panose="02040604050505020304" pitchFamily="18" charset="0"/>
              </a:rPr>
              <a:t>shared prosperity: </a:t>
            </a:r>
            <a:r>
              <a:rPr lang="en-GB" sz="1600" dirty="0">
                <a:latin typeface="Century" panose="02040604050505020304" pitchFamily="18" charset="0"/>
              </a:rPr>
              <a:t>Foster income growth of the bottom </a:t>
            </a:r>
            <a:r>
              <a:rPr lang="en-GB" sz="1600" dirty="0" smtClean="0">
                <a:latin typeface="Century" panose="02040604050505020304" pitchFamily="18" charset="0"/>
              </a:rPr>
              <a:t>40% of </a:t>
            </a:r>
            <a:r>
              <a:rPr lang="en-GB" sz="1600" dirty="0">
                <a:latin typeface="Century" panose="02040604050505020304" pitchFamily="18" charset="0"/>
              </a:rPr>
              <a:t>the population in every country.</a:t>
            </a:r>
          </a:p>
          <a:p>
            <a:pPr algn="just">
              <a:lnSpc>
                <a:spcPct val="120000"/>
              </a:lnSpc>
            </a:pPr>
            <a:r>
              <a:rPr lang="en-GB" sz="1600" dirty="0" smtClean="0">
                <a:latin typeface="Century" panose="02040604050505020304" pitchFamily="18" charset="0"/>
              </a:rPr>
              <a:t>Requires </a:t>
            </a:r>
            <a:r>
              <a:rPr lang="en-GB" sz="1600" dirty="0">
                <a:latin typeface="Century" panose="02040604050505020304" pitchFamily="18" charset="0"/>
              </a:rPr>
              <a:t>promoting environmental, social, and fiscal sustainability. </a:t>
            </a:r>
          </a:p>
          <a:p>
            <a:pPr algn="just">
              <a:lnSpc>
                <a:spcPct val="120000"/>
              </a:lnSpc>
            </a:pPr>
            <a:r>
              <a:rPr lang="en-GB" sz="1600" dirty="0">
                <a:latin typeface="Century" panose="02040604050505020304" pitchFamily="18" charset="0"/>
              </a:rPr>
              <a:t>Secure  long-term future of  planet/ its resources for future generations</a:t>
            </a:r>
          </a:p>
          <a:p>
            <a:pPr algn="just">
              <a:lnSpc>
                <a:spcPct val="120000"/>
              </a:lnSpc>
            </a:pPr>
            <a:r>
              <a:rPr lang="en-GB" sz="1600" dirty="0">
                <a:latin typeface="Century" panose="02040604050505020304" pitchFamily="18" charset="0"/>
              </a:rPr>
              <a:t>Sustained social inclusion and limit economic debt of future generations.</a:t>
            </a:r>
            <a:endParaRPr lang="en-IN" sz="1600" dirty="0">
              <a:latin typeface="Century" panose="02040604050505020304" pitchFamily="18"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36771304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b="1" dirty="0">
                <a:latin typeface="Century" pitchFamily="18" charset="0"/>
                <a:cs typeface="Arial" pitchFamily="34" charset="0"/>
              </a:rPr>
              <a:t>World Bank Group Goals by 2030 </a:t>
            </a:r>
            <a:r>
              <a:rPr lang="en-US" sz="2000" b="1" dirty="0" smtClean="0">
                <a:latin typeface="Century" pitchFamily="18" charset="0"/>
                <a:cs typeface="Arial" pitchFamily="34" charset="0"/>
              </a:rPr>
              <a:t>: </a:t>
            </a:r>
            <a:br>
              <a:rPr lang="en-US" sz="2000" b="1" dirty="0" smtClean="0">
                <a:latin typeface="Century" pitchFamily="18" charset="0"/>
                <a:cs typeface="Arial" pitchFamily="34" charset="0"/>
              </a:rPr>
            </a:br>
            <a:r>
              <a:rPr lang="en-US" sz="2000" b="1" dirty="0" smtClean="0">
                <a:latin typeface="Century" pitchFamily="18" charset="0"/>
                <a:cs typeface="Arial" pitchFamily="34" charset="0"/>
              </a:rPr>
              <a:t>India </a:t>
            </a:r>
            <a:r>
              <a:rPr lang="en-US" sz="2000" b="1" dirty="0">
                <a:latin typeface="Century" pitchFamily="18" charset="0"/>
                <a:cs typeface="Arial" pitchFamily="34" charset="0"/>
              </a:rPr>
              <a:t>and World Bank Group Country Partnership Strategy </a:t>
            </a:r>
          </a:p>
        </p:txBody>
      </p:sp>
      <p:sp>
        <p:nvSpPr>
          <p:cNvPr id="5" name="Content Placeholder 4"/>
          <p:cNvSpPr>
            <a:spLocks noGrp="1"/>
          </p:cNvSpPr>
          <p:nvPr>
            <p:ph idx="1"/>
          </p:nvPr>
        </p:nvSpPr>
        <p:spPr/>
        <p:txBody>
          <a:bodyPr>
            <a:normAutofit/>
          </a:bodyPr>
          <a:lstStyle/>
          <a:p>
            <a:r>
              <a:rPr lang="en-GB" sz="1600" dirty="0">
                <a:latin typeface="Century" pitchFamily="18" charset="0"/>
                <a:cs typeface="Arial" pitchFamily="34" charset="0"/>
              </a:rPr>
              <a:t>The World Bank Groups New Country Partnership Strategy (CPS) for India (2013-2017) </a:t>
            </a:r>
            <a:r>
              <a:rPr lang="en-GB" sz="1600" dirty="0" smtClean="0">
                <a:latin typeface="Century" pitchFamily="18" charset="0"/>
                <a:cs typeface="Arial" pitchFamily="34" charset="0"/>
              </a:rPr>
              <a:t>to lend </a:t>
            </a:r>
            <a:r>
              <a:rPr lang="en-GB" sz="1600" dirty="0">
                <a:latin typeface="Century" pitchFamily="18" charset="0"/>
                <a:cs typeface="Arial" pitchFamily="34" charset="0"/>
              </a:rPr>
              <a:t>$3 billion to $5 billion each year over the next four years</a:t>
            </a:r>
            <a:r>
              <a:rPr lang="en-GB" sz="1600" dirty="0" smtClean="0">
                <a:latin typeface="Century" pitchFamily="18" charset="0"/>
                <a:cs typeface="Arial" pitchFamily="34" charset="0"/>
              </a:rPr>
              <a:t>.</a:t>
            </a:r>
          </a:p>
          <a:p>
            <a:pPr marL="0" indent="0">
              <a:buNone/>
            </a:pPr>
            <a:endParaRPr lang="en-GB" sz="1600" dirty="0" smtClean="0">
              <a:latin typeface="Century" pitchFamily="18" charset="0"/>
              <a:cs typeface="Arial" pitchFamily="34" charset="0"/>
            </a:endParaRPr>
          </a:p>
          <a:p>
            <a:r>
              <a:rPr lang="en-GB" sz="1600" dirty="0" smtClean="0">
                <a:latin typeface="Century" pitchFamily="18" charset="0"/>
                <a:cs typeface="Arial" pitchFamily="34" charset="0"/>
              </a:rPr>
              <a:t>Strategy </a:t>
            </a:r>
            <a:r>
              <a:rPr lang="en-GB" sz="1600" dirty="0">
                <a:latin typeface="Century" pitchFamily="18" charset="0"/>
                <a:cs typeface="Arial" pitchFamily="34" charset="0"/>
              </a:rPr>
              <a:t>will focus on three key areas: integration, transformation and inclusion</a:t>
            </a:r>
            <a:r>
              <a:rPr lang="en-GB" sz="1600" dirty="0" smtClean="0">
                <a:latin typeface="Century" pitchFamily="18" charset="0"/>
                <a:cs typeface="Arial" pitchFamily="34" charset="0"/>
              </a:rPr>
              <a:t>.</a:t>
            </a:r>
          </a:p>
          <a:p>
            <a:pPr lvl="1"/>
            <a:r>
              <a:rPr lang="en-GB" sz="1600" b="1" dirty="0">
                <a:latin typeface="Century" pitchFamily="18" charset="0"/>
                <a:cs typeface="Arial" pitchFamily="34" charset="0"/>
              </a:rPr>
              <a:t>Integration</a:t>
            </a:r>
            <a:r>
              <a:rPr lang="en-GB" sz="1600" dirty="0">
                <a:latin typeface="Century" pitchFamily="18" charset="0"/>
                <a:cs typeface="Arial" pitchFamily="34" charset="0"/>
              </a:rPr>
              <a:t> – </a:t>
            </a:r>
            <a:r>
              <a:rPr lang="en-GB" sz="1600" dirty="0" smtClean="0">
                <a:latin typeface="Century" pitchFamily="18" charset="0"/>
                <a:cs typeface="Arial" pitchFamily="34" charset="0"/>
              </a:rPr>
              <a:t>Improving </a:t>
            </a:r>
            <a:r>
              <a:rPr lang="en-GB" sz="1600" dirty="0">
                <a:latin typeface="Century" pitchFamily="18" charset="0"/>
                <a:cs typeface="Arial" pitchFamily="34" charset="0"/>
              </a:rPr>
              <a:t>infrastructure </a:t>
            </a:r>
            <a:endParaRPr lang="en-GB" sz="1600" dirty="0" smtClean="0">
              <a:latin typeface="Century" pitchFamily="18" charset="0"/>
              <a:cs typeface="Arial" pitchFamily="34" charset="0"/>
            </a:endParaRPr>
          </a:p>
          <a:p>
            <a:pPr lvl="1"/>
            <a:r>
              <a:rPr lang="en-GB" sz="1600" b="1" dirty="0">
                <a:latin typeface="Century" pitchFamily="18" charset="0"/>
                <a:cs typeface="Arial" pitchFamily="34" charset="0"/>
              </a:rPr>
              <a:t>Transformation</a:t>
            </a:r>
            <a:r>
              <a:rPr lang="en-GB" sz="1600" dirty="0">
                <a:latin typeface="Century" pitchFamily="18" charset="0"/>
                <a:cs typeface="Arial" pitchFamily="34" charset="0"/>
              </a:rPr>
              <a:t> – By 2031, </a:t>
            </a:r>
            <a:r>
              <a:rPr lang="en-GB" sz="1600" dirty="0" smtClean="0">
                <a:latin typeface="Century" pitchFamily="18" charset="0"/>
                <a:cs typeface="Arial" pitchFamily="34" charset="0"/>
              </a:rPr>
              <a:t> </a:t>
            </a:r>
            <a:r>
              <a:rPr lang="en-GB" sz="1600" dirty="0">
                <a:latin typeface="Century" pitchFamily="18" charset="0"/>
                <a:cs typeface="Arial" pitchFamily="34" charset="0"/>
              </a:rPr>
              <a:t>600 million people will live in India’s </a:t>
            </a:r>
            <a:r>
              <a:rPr lang="en-GB" sz="1600" dirty="0" smtClean="0">
                <a:latin typeface="Century" pitchFamily="18" charset="0"/>
                <a:cs typeface="Arial" pitchFamily="34" charset="0"/>
              </a:rPr>
              <a:t>cities, engagement </a:t>
            </a:r>
            <a:r>
              <a:rPr lang="en-GB" sz="1600" dirty="0">
                <a:latin typeface="Century" pitchFamily="18" charset="0"/>
                <a:cs typeface="Arial" pitchFamily="34" charset="0"/>
              </a:rPr>
              <a:t>on the rural-urban transformation </a:t>
            </a:r>
            <a:endParaRPr lang="en-GB" sz="1600" dirty="0" smtClean="0">
              <a:latin typeface="Century" pitchFamily="18" charset="0"/>
              <a:cs typeface="Arial" pitchFamily="34" charset="0"/>
            </a:endParaRPr>
          </a:p>
          <a:p>
            <a:pPr lvl="1"/>
            <a:r>
              <a:rPr lang="en-GB" sz="1600" b="1" dirty="0" smtClean="0">
                <a:latin typeface="Century" pitchFamily="18" charset="0"/>
                <a:cs typeface="Arial" pitchFamily="34" charset="0"/>
              </a:rPr>
              <a:t>Inclusion</a:t>
            </a:r>
            <a:r>
              <a:rPr lang="en-GB" sz="1600" dirty="0">
                <a:latin typeface="Century" pitchFamily="18" charset="0"/>
                <a:cs typeface="Arial" pitchFamily="34" charset="0"/>
              </a:rPr>
              <a:t> </a:t>
            </a:r>
            <a:r>
              <a:rPr lang="en-GB" sz="1600" dirty="0" smtClean="0">
                <a:latin typeface="Century" pitchFamily="18" charset="0"/>
                <a:cs typeface="Arial" pitchFamily="34" charset="0"/>
              </a:rPr>
              <a:t>–Focus </a:t>
            </a:r>
            <a:r>
              <a:rPr lang="en-GB" sz="1600" dirty="0">
                <a:latin typeface="Century" pitchFamily="18" charset="0"/>
                <a:cs typeface="Arial" pitchFamily="34" charset="0"/>
              </a:rPr>
              <a:t>on human development </a:t>
            </a:r>
            <a:r>
              <a:rPr lang="en-GB" sz="1600" dirty="0" smtClean="0">
                <a:latin typeface="Century" pitchFamily="18" charset="0"/>
                <a:cs typeface="Arial" pitchFamily="34" charset="0"/>
              </a:rPr>
              <a:t>and </a:t>
            </a:r>
            <a:r>
              <a:rPr lang="en-GB" sz="1600" dirty="0">
                <a:latin typeface="Century" pitchFamily="18" charset="0"/>
                <a:cs typeface="Arial" pitchFamily="34" charset="0"/>
              </a:rPr>
              <a:t>policies </a:t>
            </a:r>
            <a:r>
              <a:rPr lang="en-GB" sz="1600" dirty="0" smtClean="0">
                <a:latin typeface="Century" pitchFamily="18" charset="0"/>
                <a:cs typeface="Arial" pitchFamily="34" charset="0"/>
              </a:rPr>
              <a:t>that make </a:t>
            </a:r>
            <a:r>
              <a:rPr lang="en-GB" sz="1600" dirty="0">
                <a:latin typeface="Century" pitchFamily="18" charset="0"/>
                <a:cs typeface="Arial" pitchFamily="34" charset="0"/>
              </a:rPr>
              <a:t>growth </a:t>
            </a:r>
            <a:r>
              <a:rPr lang="en-GB" sz="1600" dirty="0" smtClean="0">
                <a:latin typeface="Century" pitchFamily="18" charset="0"/>
                <a:cs typeface="Arial" pitchFamily="34" charset="0"/>
              </a:rPr>
              <a:t>inclusive, in </a:t>
            </a:r>
            <a:r>
              <a:rPr lang="en-GB" sz="1600" dirty="0">
                <a:latin typeface="Century" pitchFamily="18" charset="0"/>
                <a:cs typeface="Arial" pitchFamily="34" charset="0"/>
              </a:rPr>
              <a:t>strengthening </a:t>
            </a:r>
            <a:r>
              <a:rPr lang="en-GB" sz="1600" dirty="0" smtClean="0">
                <a:latin typeface="Century" pitchFamily="18" charset="0"/>
                <a:cs typeface="Arial" pitchFamily="34" charset="0"/>
              </a:rPr>
              <a:t> </a:t>
            </a:r>
            <a:r>
              <a:rPr lang="en-GB" sz="1600" dirty="0">
                <a:latin typeface="Century" pitchFamily="18" charset="0"/>
                <a:cs typeface="Arial" pitchFamily="34" charset="0"/>
              </a:rPr>
              <a:t>nutrition </a:t>
            </a:r>
            <a:r>
              <a:rPr lang="en-GB" sz="1600" dirty="0" smtClean="0">
                <a:latin typeface="Century" pitchFamily="18" charset="0"/>
                <a:cs typeface="Arial" pitchFamily="34" charset="0"/>
              </a:rPr>
              <a:t>and education.</a:t>
            </a:r>
            <a:endParaRPr lang="en-IN"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8079922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b="1" dirty="0" smtClean="0">
                <a:latin typeface="Century" pitchFamily="18" charset="0"/>
                <a:cs typeface="Arial" pitchFamily="34" charset="0"/>
              </a:rPr>
              <a:t>LETS SUM UP </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533400" y="1371600"/>
            <a:ext cx="8229600" cy="4525963"/>
          </a:xfrm>
        </p:spPr>
        <p:txBody>
          <a:bodyPr vert="horz" lIns="91440" tIns="45720" rIns="91440" bIns="45720" rtlCol="0">
            <a:normAutofit/>
          </a:bodyPr>
          <a:lstStyle/>
          <a:p>
            <a:pPr algn="just"/>
            <a:r>
              <a:rPr lang="en-GB" sz="1600" dirty="0">
                <a:latin typeface="Century" pitchFamily="18" charset="0"/>
                <a:cs typeface="Arial" pitchFamily="34" charset="0"/>
              </a:rPr>
              <a:t>Impact of globalisation on society  largely from technological  and social change. </a:t>
            </a:r>
          </a:p>
          <a:p>
            <a:pPr algn="just"/>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Ecological and social challenges in the 21st century  cannot be tackled by yesteryear’s rule of governance. </a:t>
            </a:r>
          </a:p>
          <a:p>
            <a:pPr algn="just"/>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World is interdependent where problems of poverty, unemployment, inequality, environmental degradation and social disintegration are concerned.</a:t>
            </a:r>
          </a:p>
          <a:p>
            <a:pPr algn="just"/>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Trend worldwide  to tackle  problems  adopting collaborative and consultative models - Government, Businesses and Non-government initiatives</a:t>
            </a:r>
            <a:endParaRPr lang="en-IN"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35713480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01-COVER-PAGE.jpg"/>
          <p:cNvPicPr>
            <a:picLocks noChangeAspect="1"/>
          </p:cNvPicPr>
          <p:nvPr/>
        </p:nvPicPr>
        <p:blipFill>
          <a:blip r:embed="rId3" cstate="print"/>
          <a:stretch>
            <a:fillRect/>
          </a:stretch>
        </p:blipFill>
        <p:spPr>
          <a:xfrm>
            <a:off x="0" y="0"/>
            <a:ext cx="9144000" cy="6858000"/>
          </a:xfrm>
          <a:prstGeom prst="rect">
            <a:avLst/>
          </a:prstGeom>
        </p:spPr>
      </p:pic>
      <p:sp>
        <p:nvSpPr>
          <p:cNvPr id="2" name="Rectangle 1"/>
          <p:cNvSpPr/>
          <p:nvPr/>
        </p:nvSpPr>
        <p:spPr>
          <a:xfrm>
            <a:off x="348536" y="3124200"/>
            <a:ext cx="8446928" cy="1077218"/>
          </a:xfrm>
          <a:prstGeom prst="rect">
            <a:avLst/>
          </a:prstGeom>
          <a:noFill/>
        </p:spPr>
        <p:txBody>
          <a:bodyPr wrap="none" lIns="91440" tIns="45720" rIns="91440" bIns="45720">
            <a:spAutoFit/>
          </a:bodyPr>
          <a:lstStyle/>
          <a:p>
            <a:pPr algn="ctr"/>
            <a:r>
              <a:rPr lang="en-GB" sz="3200" b="1" dirty="0">
                <a:solidFill>
                  <a:prstClr val="black"/>
                </a:solidFill>
                <a:latin typeface="Century" pitchFamily="18" charset="0"/>
                <a:cs typeface="Arial" pitchFamily="34" charset="0"/>
              </a:rPr>
              <a:t>CORPORATE SOCIAL </a:t>
            </a:r>
            <a:r>
              <a:rPr lang="en-GB" sz="3200" b="1" dirty="0" smtClean="0">
                <a:solidFill>
                  <a:prstClr val="black"/>
                </a:solidFill>
                <a:latin typeface="Century" pitchFamily="18" charset="0"/>
                <a:cs typeface="Arial" pitchFamily="34" charset="0"/>
              </a:rPr>
              <a:t>RESPONSIBILITY </a:t>
            </a:r>
          </a:p>
          <a:p>
            <a:pPr algn="ctr"/>
            <a:r>
              <a:rPr lang="en-GB" sz="3200" b="1" dirty="0" smtClean="0">
                <a:solidFill>
                  <a:prstClr val="black"/>
                </a:solidFill>
                <a:latin typeface="Century" pitchFamily="18" charset="0"/>
                <a:cs typeface="Arial" pitchFamily="34" charset="0"/>
              </a:rPr>
              <a:t>SESSION I</a:t>
            </a:r>
          </a:p>
        </p:txBody>
      </p:sp>
      <p:sp>
        <p:nvSpPr>
          <p:cNvPr id="5" name="Subtitle 2"/>
          <p:cNvSpPr>
            <a:spLocks noGrp="1"/>
          </p:cNvSpPr>
          <p:nvPr>
            <p:ph type="subTitle" idx="1"/>
          </p:nvPr>
        </p:nvSpPr>
        <p:spPr>
          <a:xfrm>
            <a:off x="2133600" y="5029200"/>
            <a:ext cx="6172200" cy="1371600"/>
          </a:xfrm>
        </p:spPr>
        <p:txBody>
          <a:bodyPr>
            <a:normAutofit/>
          </a:bodyPr>
          <a:lstStyle/>
          <a:p>
            <a:pPr algn="r"/>
            <a:r>
              <a:rPr lang="en-US" sz="1800" dirty="0" smtClean="0">
                <a:latin typeface="Times New Roman" panose="02020603050405020304" pitchFamily="18" charset="0"/>
                <a:cs typeface="Times New Roman" panose="02020603050405020304" pitchFamily="18" charset="0"/>
              </a:rPr>
              <a:t>Prof. Deepak R. Gupta</a:t>
            </a:r>
          </a:p>
          <a:p>
            <a:pPr algn="r"/>
            <a:r>
              <a:rPr lang="en-US" sz="1800" dirty="0" smtClean="0">
                <a:latin typeface="Times New Roman" panose="02020603050405020304" pitchFamily="18" charset="0"/>
                <a:cs typeface="Times New Roman" panose="02020603050405020304" pitchFamily="18" charset="0"/>
              </a:rPr>
              <a:t>(O)022 - 42355523</a:t>
            </a:r>
          </a:p>
          <a:p>
            <a:pPr algn="r"/>
            <a:r>
              <a:rPr lang="en-US" sz="1800" dirty="0" smtClean="0">
                <a:latin typeface="Times New Roman" panose="02020603050405020304" pitchFamily="18" charset="0"/>
                <a:cs typeface="Times New Roman" panose="02020603050405020304" pitchFamily="18" charset="0"/>
                <a:hlinkClick r:id="rId4"/>
              </a:rPr>
              <a:t>deepak.gupta@nmims.edu</a:t>
            </a:r>
            <a:endParaRPr lang="en-US" sz="1800" dirty="0" smtClean="0">
              <a:latin typeface="Times New Roman" panose="02020603050405020304" pitchFamily="18" charset="0"/>
              <a:cs typeface="Times New Roman" panose="02020603050405020304" pitchFamily="18" charset="0"/>
            </a:endParaRPr>
          </a:p>
          <a:p>
            <a:pPr algn="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965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r>
              <a:rPr lang="en-US" sz="2400" b="1" dirty="0" smtClean="0">
                <a:latin typeface="Century" panose="02040604050505020304" pitchFamily="18" charset="0"/>
                <a:cs typeface="Arial" pitchFamily="34" charset="0"/>
              </a:rPr>
              <a:t>IMPORTANCE OF CSR FOR INDIA</a:t>
            </a:r>
            <a:endParaRPr lang="en-US" sz="2400" b="1" dirty="0">
              <a:latin typeface="Century" panose="02040604050505020304" pitchFamily="18" charset="0"/>
              <a:cs typeface="Arial" pitchFamily="34" charset="0"/>
            </a:endParaRPr>
          </a:p>
        </p:txBody>
      </p:sp>
      <p:sp>
        <p:nvSpPr>
          <p:cNvPr id="5" name="Content Placeholder 4"/>
          <p:cNvSpPr>
            <a:spLocks noGrp="1"/>
          </p:cNvSpPr>
          <p:nvPr>
            <p:ph idx="1"/>
          </p:nvPr>
        </p:nvSpPr>
        <p:spPr/>
        <p:txBody>
          <a:bodyPr vert="horz" lIns="91440" tIns="45720" rIns="91440" bIns="45720" rtlCol="0">
            <a:noAutofit/>
          </a:bodyPr>
          <a:lstStyle/>
          <a:p>
            <a:pPr algn="just"/>
            <a:r>
              <a:rPr lang="en-US" sz="1600" dirty="0">
                <a:latin typeface="Century" panose="02040604050505020304" pitchFamily="18" charset="0"/>
              </a:rPr>
              <a:t>Rapidly expanding economy and  lucrative growth markets for business.</a:t>
            </a:r>
          </a:p>
          <a:p>
            <a:pPr algn="just"/>
            <a:endParaRPr lang="en-US" sz="1600" dirty="0">
              <a:latin typeface="Century" panose="02040604050505020304" pitchFamily="18" charset="0"/>
            </a:endParaRPr>
          </a:p>
          <a:p>
            <a:pPr algn="just"/>
            <a:r>
              <a:rPr lang="en-GB" sz="1600" dirty="0">
                <a:latin typeface="Century" panose="02040604050505020304" pitchFamily="18" charset="0"/>
              </a:rPr>
              <a:t>Globalisation, economic growth, investment, and business activity   have  most dramatic social and environmental impacts in developing countries .</a:t>
            </a:r>
          </a:p>
          <a:p>
            <a:pPr algn="just"/>
            <a:endParaRPr lang="en-GB" sz="1600" dirty="0">
              <a:latin typeface="Century" panose="02040604050505020304" pitchFamily="18" charset="0"/>
            </a:endParaRPr>
          </a:p>
          <a:p>
            <a:pPr algn="just"/>
            <a:r>
              <a:rPr lang="en-GB" sz="1600" dirty="0">
                <a:latin typeface="Century" panose="02040604050505020304" pitchFamily="18" charset="0"/>
              </a:rPr>
              <a:t>CSR agenda challenges,  different from developed world</a:t>
            </a:r>
            <a:r>
              <a:rPr lang="en-GB" sz="1600" dirty="0" smtClean="0">
                <a:latin typeface="Century" panose="02040604050505020304" pitchFamily="18" charset="0"/>
              </a:rPr>
              <a:t>.</a:t>
            </a:r>
            <a:endParaRPr lang="en-GB" sz="1600" dirty="0">
              <a:latin typeface="Century" panose="02040604050505020304" pitchFamily="18"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2913432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25484647"/>
              </p:ext>
            </p:extLst>
          </p:nvPr>
        </p:nvGraphicFramePr>
        <p:xfrm>
          <a:off x="1219200" y="1342860"/>
          <a:ext cx="7391400" cy="3914940"/>
        </p:xfrm>
        <a:graphic>
          <a:graphicData uri="http://schemas.openxmlformats.org/drawingml/2006/table">
            <a:tbl>
              <a:tblPr firstRow="1" bandRow="1">
                <a:tableStyleId>{72833802-FEF1-4C79-8D5D-14CF1EAF98D9}</a:tableStyleId>
              </a:tblPr>
              <a:tblGrid>
                <a:gridCol w="1435100"/>
                <a:gridCol w="5956300"/>
              </a:tblGrid>
              <a:tr h="325701">
                <a:tc>
                  <a:txBody>
                    <a:bodyPr/>
                    <a:lstStyle/>
                    <a:p>
                      <a:pPr algn="ctr"/>
                      <a:r>
                        <a:rPr lang="en-US" sz="1600" dirty="0" smtClean="0"/>
                        <a:t>Chapters</a:t>
                      </a:r>
                      <a:endParaRPr lang="en-US" sz="1600" dirty="0">
                        <a:latin typeface="Century" pitchFamily="18" charset="0"/>
                      </a:endParaRPr>
                    </a:p>
                  </a:txBody>
                  <a:tcPr/>
                </a:tc>
                <a:tc>
                  <a:txBody>
                    <a:bodyPr/>
                    <a:lstStyle/>
                    <a:p>
                      <a:pPr algn="ctr"/>
                      <a:r>
                        <a:rPr lang="en-US" sz="1600" dirty="0" smtClean="0"/>
                        <a:t>Name of the Chapter</a:t>
                      </a:r>
                      <a:endParaRPr lang="en-US" sz="1600" dirty="0">
                        <a:latin typeface="Century" pitchFamily="18" charset="0"/>
                      </a:endParaRPr>
                    </a:p>
                  </a:txBody>
                  <a:tcPr/>
                </a:tc>
              </a:tr>
              <a:tr h="325701">
                <a:tc>
                  <a:txBody>
                    <a:bodyPr/>
                    <a:lstStyle/>
                    <a:p>
                      <a:pPr algn="ctr"/>
                      <a:r>
                        <a:rPr lang="en-US" sz="1600" dirty="0" err="1" smtClean="0"/>
                        <a:t>Chp</a:t>
                      </a:r>
                      <a:r>
                        <a:rPr lang="en-US" sz="1600" dirty="0" smtClean="0"/>
                        <a:t> No. 1</a:t>
                      </a:r>
                      <a:endParaRPr lang="en-US" sz="1600" dirty="0">
                        <a:latin typeface="Century" pitchFamily="18" charset="0"/>
                      </a:endParaRPr>
                    </a:p>
                  </a:txBody>
                  <a:tcPr/>
                </a:tc>
                <a:tc>
                  <a:txBody>
                    <a:bodyPr/>
                    <a:lstStyle/>
                    <a:p>
                      <a:pPr algn="l"/>
                      <a:r>
                        <a:rPr lang="en-US" sz="1600" dirty="0" smtClean="0"/>
                        <a:t>Corporate Social Responsibility :  The Global Context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2</a:t>
                      </a:r>
                      <a:endParaRPr lang="en-US" sz="1600" dirty="0">
                        <a:latin typeface="Century" pitchFamily="18" charset="0"/>
                      </a:endParaRPr>
                    </a:p>
                  </a:txBody>
                  <a:tcPr/>
                </a:tc>
                <a:tc>
                  <a:txBody>
                    <a:bodyPr/>
                    <a:lstStyle/>
                    <a:p>
                      <a:pPr algn="l"/>
                      <a:r>
                        <a:rPr lang="en-US" sz="1600" dirty="0" smtClean="0"/>
                        <a:t>Business and its Stakeholders</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3</a:t>
                      </a:r>
                      <a:endParaRPr lang="en-US" sz="1600" dirty="0">
                        <a:latin typeface="Century" pitchFamily="18" charset="0"/>
                      </a:endParaRPr>
                    </a:p>
                  </a:txBody>
                  <a:tcPr/>
                </a:tc>
                <a:tc>
                  <a:txBody>
                    <a:bodyPr/>
                    <a:lstStyle/>
                    <a:p>
                      <a:pPr algn="l"/>
                      <a:r>
                        <a:rPr lang="en-US" sz="1600" dirty="0" smtClean="0"/>
                        <a:t>From Philanthropy to CSR : Historical and Theoretical Perspective</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4</a:t>
                      </a:r>
                      <a:endParaRPr lang="en-US" sz="1600" dirty="0">
                        <a:latin typeface="Century" pitchFamily="18" charset="0"/>
                      </a:endParaRPr>
                    </a:p>
                  </a:txBody>
                  <a:tcPr/>
                </a:tc>
                <a:tc>
                  <a:txBody>
                    <a:bodyPr/>
                    <a:lstStyle/>
                    <a:p>
                      <a:pPr algn="l"/>
                      <a:r>
                        <a:rPr lang="en-US" sz="1600" dirty="0" smtClean="0"/>
                        <a:t>The Business Case for CSR</a:t>
                      </a:r>
                      <a:endParaRPr lang="en-US" sz="1600" dirty="0">
                        <a:latin typeface="Century" pitchFamily="18" charset="0"/>
                      </a:endParaRPr>
                    </a:p>
                  </a:txBody>
                  <a:tcPr/>
                </a:tc>
              </a:tr>
              <a:tr h="401900">
                <a:tc>
                  <a:txBody>
                    <a:bodyPr/>
                    <a:lstStyle/>
                    <a:p>
                      <a:pPr algn="ctr"/>
                      <a:r>
                        <a:rPr lang="en-US" sz="1600" dirty="0" err="1" smtClean="0"/>
                        <a:t>Chp</a:t>
                      </a:r>
                      <a:r>
                        <a:rPr lang="en-US" sz="1600" dirty="0" smtClean="0"/>
                        <a:t> No.</a:t>
                      </a:r>
                      <a:r>
                        <a:rPr lang="en-US" sz="1600" baseline="0" dirty="0" smtClean="0"/>
                        <a:t> 5</a:t>
                      </a:r>
                      <a:endParaRPr lang="en-US" sz="1600" baseline="0" dirty="0" smtClean="0">
                        <a:latin typeface="Century" pitchFamily="18" charset="0"/>
                      </a:endParaRPr>
                    </a:p>
                  </a:txBody>
                  <a:tcPr/>
                </a:tc>
                <a:tc>
                  <a:txBody>
                    <a:bodyPr/>
                    <a:lstStyle/>
                    <a:p>
                      <a:pPr algn="l"/>
                      <a:r>
                        <a:rPr lang="en-US" sz="1600" dirty="0" smtClean="0"/>
                        <a:t>Developing a CSR Strategy</a:t>
                      </a:r>
                      <a:endParaRPr lang="en-US" sz="1600" kern="1200" baseline="0" dirty="0" smtClean="0">
                        <a:solidFill>
                          <a:schemeClr val="dk1"/>
                        </a:solidFill>
                        <a:latin typeface="Century" pitchFamily="18" charset="0"/>
                        <a:ea typeface="+mn-ea"/>
                        <a:cs typeface="+mn-cs"/>
                      </a:endParaRPr>
                    </a:p>
                  </a:txBody>
                  <a:tcPr/>
                </a:tc>
              </a:tr>
              <a:tr h="355310">
                <a:tc>
                  <a:txBody>
                    <a:bodyPr/>
                    <a:lstStyle/>
                    <a:p>
                      <a:pPr algn="ctr"/>
                      <a:r>
                        <a:rPr lang="en-US" sz="1600" dirty="0" err="1" smtClean="0"/>
                        <a:t>Chp</a:t>
                      </a:r>
                      <a:r>
                        <a:rPr lang="en-US" sz="1600" dirty="0" smtClean="0"/>
                        <a:t> No.6</a:t>
                      </a:r>
                      <a:endParaRPr lang="en-US" sz="1600" dirty="0">
                        <a:latin typeface="Century" pitchFamily="18" charset="0"/>
                      </a:endParaRPr>
                    </a:p>
                  </a:txBody>
                  <a:tcPr/>
                </a:tc>
                <a:tc>
                  <a:txBody>
                    <a:bodyPr/>
                    <a:lstStyle/>
                    <a:p>
                      <a:pPr algn="l"/>
                      <a:r>
                        <a:rPr lang="en-US" sz="1600" dirty="0" smtClean="0"/>
                        <a:t>Implementing CSR Strategy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7</a:t>
                      </a:r>
                      <a:endParaRPr lang="en-US" sz="1600" dirty="0">
                        <a:latin typeface="Century" pitchFamily="18" charset="0"/>
                      </a:endParaRPr>
                    </a:p>
                  </a:txBody>
                  <a:tcPr/>
                </a:tc>
                <a:tc>
                  <a:txBody>
                    <a:bodyPr/>
                    <a:lstStyle/>
                    <a:p>
                      <a:pPr algn="l"/>
                      <a:r>
                        <a:rPr lang="en-US" sz="1600" dirty="0" smtClean="0"/>
                        <a:t>CSR Monitoring and Measurement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8</a:t>
                      </a:r>
                      <a:endParaRPr lang="en-US" sz="1600" dirty="0">
                        <a:latin typeface="Century" pitchFamily="18" charset="0"/>
                      </a:endParaRPr>
                    </a:p>
                  </a:txBody>
                  <a:tcPr/>
                </a:tc>
                <a:tc>
                  <a:txBody>
                    <a:bodyPr/>
                    <a:lstStyle/>
                    <a:p>
                      <a:pPr algn="l"/>
                      <a:r>
                        <a:rPr lang="en-US" sz="1600" dirty="0" smtClean="0"/>
                        <a:t>Reporting for CSR</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9</a:t>
                      </a:r>
                      <a:endParaRPr lang="en-US" sz="1600" dirty="0">
                        <a:latin typeface="Century" pitchFamily="18" charset="0"/>
                      </a:endParaRPr>
                    </a:p>
                  </a:txBody>
                  <a:tcPr/>
                </a:tc>
                <a:tc>
                  <a:txBody>
                    <a:bodyPr/>
                    <a:lstStyle/>
                    <a:p>
                      <a:pPr algn="l"/>
                      <a:r>
                        <a:rPr lang="en-US" sz="1600" dirty="0" smtClean="0"/>
                        <a:t>Role of Government and Voluntary Codes in CSR </a:t>
                      </a:r>
                      <a:endParaRPr lang="en-US" sz="1600" dirty="0">
                        <a:latin typeface="Century" pitchFamily="18" charset="0"/>
                      </a:endParaRPr>
                    </a:p>
                  </a:txBody>
                  <a:tcPr/>
                </a:tc>
              </a:tr>
              <a:tr h="355310">
                <a:tc>
                  <a:txBody>
                    <a:bodyPr/>
                    <a:lstStyle/>
                    <a:p>
                      <a:pPr algn="ctr"/>
                      <a:r>
                        <a:rPr lang="en-US" sz="1600" dirty="0" err="1" smtClean="0"/>
                        <a:t>Chp</a:t>
                      </a:r>
                      <a:r>
                        <a:rPr lang="en-US" sz="1600" dirty="0" smtClean="0"/>
                        <a:t> No. 10</a:t>
                      </a:r>
                      <a:endParaRPr lang="en-US" sz="1600" dirty="0">
                        <a:latin typeface="Century" pitchFamily="18" charset="0"/>
                      </a:endParaRPr>
                    </a:p>
                  </a:txBody>
                  <a:tcPr/>
                </a:tc>
                <a:tc>
                  <a:txBody>
                    <a:bodyPr/>
                    <a:lstStyle/>
                    <a:p>
                      <a:pPr algn="l"/>
                      <a:r>
                        <a:rPr lang="en-US" sz="1600" dirty="0" smtClean="0"/>
                        <a:t>Corporate Ethics and Governance </a:t>
                      </a:r>
                      <a:endParaRPr lang="en-US" sz="1600" dirty="0">
                        <a:latin typeface="Century" pitchFamily="18" charset="0"/>
                      </a:endParaRPr>
                    </a:p>
                  </a:txBody>
                  <a:tcPr/>
                </a:tc>
              </a:tr>
            </a:tbl>
          </a:graphicData>
        </a:graphic>
      </p:graphicFrame>
    </p:spTree>
    <p:extLst>
      <p:ext uri="{BB962C8B-B14F-4D97-AF65-F5344CB8AC3E}">
        <p14:creationId xmlns:p14="http://schemas.microsoft.com/office/powerpoint/2010/main" val="353069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28600"/>
            <a:ext cx="8001000" cy="584775"/>
          </a:xfrm>
          <a:prstGeom prst="rect">
            <a:avLst/>
          </a:prstGeom>
          <a:noFill/>
        </p:spPr>
        <p:txBody>
          <a:bodyPr wrap="square" rtlCol="0">
            <a:spAutoFit/>
          </a:bodyPr>
          <a:lstStyle/>
          <a:p>
            <a:pPr algn="ctr"/>
            <a:r>
              <a:rPr lang="en-US" sz="3200" b="1" dirty="0" smtClean="0">
                <a:solidFill>
                  <a:prstClr val="white"/>
                </a:solidFill>
                <a:latin typeface="Century" pitchFamily="18" charset="0"/>
              </a:rPr>
              <a:t>BUSINESS AND ITS STAKEHOLDERS</a:t>
            </a:r>
            <a:endParaRPr lang="en-US" sz="3200" dirty="0">
              <a:solidFill>
                <a:prstClr val="white"/>
              </a:solidFill>
              <a:latin typeface="Century" pitchFamily="18" charset="0"/>
            </a:endParaRPr>
          </a:p>
        </p:txBody>
      </p:sp>
      <p:sp>
        <p:nvSpPr>
          <p:cNvPr id="4" name="TextBox 3"/>
          <p:cNvSpPr txBox="1"/>
          <p:nvPr/>
        </p:nvSpPr>
        <p:spPr>
          <a:xfrm>
            <a:off x="685800" y="1447800"/>
            <a:ext cx="7415684"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prstClr val="white"/>
                </a:solidFill>
                <a:latin typeface="Century" pitchFamily="18" charset="0"/>
              </a:rPr>
              <a:t>Business and Society</a:t>
            </a:r>
          </a:p>
          <a:p>
            <a:pPr marL="285750" indent="-285750">
              <a:buFont typeface="Arial" panose="020B0604020202020204" pitchFamily="34" charset="0"/>
              <a:buChar char="•"/>
            </a:pPr>
            <a:r>
              <a:rPr lang="en-US" dirty="0" smtClean="0">
                <a:solidFill>
                  <a:prstClr val="white"/>
                </a:solidFill>
                <a:latin typeface="Century" pitchFamily="18" charset="0"/>
              </a:rPr>
              <a:t>Business organisation and Systems</a:t>
            </a:r>
          </a:p>
          <a:p>
            <a:pPr marL="285750" indent="-285750">
              <a:buFont typeface="Arial" panose="020B0604020202020204" pitchFamily="34" charset="0"/>
              <a:buChar char="•"/>
            </a:pPr>
            <a:r>
              <a:rPr lang="en-US" dirty="0" smtClean="0">
                <a:solidFill>
                  <a:prstClr val="white"/>
                </a:solidFill>
                <a:latin typeface="Century" pitchFamily="18" charset="0"/>
              </a:rPr>
              <a:t>From Shareholder to Stakeholder Theory</a:t>
            </a:r>
          </a:p>
          <a:p>
            <a:pPr marL="285750" indent="-285750">
              <a:buFont typeface="Arial" panose="020B0604020202020204" pitchFamily="34" charset="0"/>
              <a:buChar char="•"/>
            </a:pPr>
            <a:r>
              <a:rPr lang="en-US" dirty="0" smtClean="0">
                <a:solidFill>
                  <a:prstClr val="white"/>
                </a:solidFill>
                <a:latin typeface="Century" pitchFamily="18" charset="0"/>
              </a:rPr>
              <a:t>Stakeholder Concept</a:t>
            </a:r>
          </a:p>
          <a:p>
            <a:pPr marL="285750" indent="-285750">
              <a:buFont typeface="Arial" panose="020B0604020202020204" pitchFamily="34" charset="0"/>
              <a:buChar char="•"/>
            </a:pPr>
            <a:r>
              <a:rPr lang="en-US" dirty="0" smtClean="0">
                <a:solidFill>
                  <a:prstClr val="white"/>
                </a:solidFill>
                <a:latin typeface="Century" pitchFamily="18" charset="0"/>
              </a:rPr>
              <a:t>Typology of stakeholders and their influence</a:t>
            </a:r>
          </a:p>
          <a:p>
            <a:pPr marL="285750" indent="-285750">
              <a:buFont typeface="Arial" panose="020B0604020202020204" pitchFamily="34" charset="0"/>
              <a:buChar char="•"/>
            </a:pPr>
            <a:r>
              <a:rPr lang="en-US" dirty="0" smtClean="0">
                <a:solidFill>
                  <a:prstClr val="white"/>
                </a:solidFill>
                <a:latin typeface="Century" pitchFamily="18" charset="0"/>
              </a:rPr>
              <a:t>Stakeholder Engagement</a:t>
            </a:r>
          </a:p>
          <a:p>
            <a:pPr marL="285750" indent="-285750">
              <a:buFont typeface="Arial" panose="020B0604020202020204" pitchFamily="34" charset="0"/>
              <a:buChar char="•"/>
            </a:pPr>
            <a:r>
              <a:rPr lang="en-US" dirty="0" smtClean="0">
                <a:solidFill>
                  <a:prstClr val="white"/>
                </a:solidFill>
                <a:latin typeface="Century" pitchFamily="18" charset="0"/>
              </a:rPr>
              <a:t>Dynamic Environment of Business</a:t>
            </a:r>
          </a:p>
          <a:p>
            <a:pPr marL="285750" indent="-285750">
              <a:buFont typeface="Arial" panose="020B0604020202020204" pitchFamily="34" charset="0"/>
              <a:buChar char="•"/>
            </a:pPr>
            <a:r>
              <a:rPr lang="en-US" dirty="0" smtClean="0">
                <a:solidFill>
                  <a:prstClr val="white"/>
                </a:solidFill>
                <a:latin typeface="Century" pitchFamily="18" charset="0"/>
              </a:rPr>
              <a:t>Let Sum Up</a:t>
            </a:r>
            <a:endParaRPr lang="en-US" dirty="0">
              <a:solidFill>
                <a:prstClr val="white"/>
              </a:solidFill>
              <a:latin typeface="Century" pitchFamily="18" charset="0"/>
            </a:endParaRPr>
          </a:p>
          <a:p>
            <a:pPr marL="285750" indent="-285750">
              <a:buFont typeface="Arial" panose="020B0604020202020204" pitchFamily="34" charset="0"/>
              <a:buChar char="•"/>
            </a:pPr>
            <a:endParaRPr lang="en-US" dirty="0" smtClean="0">
              <a:solidFill>
                <a:prstClr val="white"/>
              </a:solidFill>
              <a:latin typeface="Century" pitchFamily="18" charset="0"/>
            </a:endParaRPr>
          </a:p>
          <a:p>
            <a:pPr marL="285750" indent="-285750">
              <a:buFont typeface="Arial" panose="020B0604020202020204" pitchFamily="34" charset="0"/>
              <a:buChar char="•"/>
            </a:pPr>
            <a:endParaRPr lang="en-US" dirty="0" smtClean="0">
              <a:solidFill>
                <a:prstClr val="white"/>
              </a:solidFill>
              <a:latin typeface="Century" pitchFamily="18" charset="0"/>
            </a:endParaRPr>
          </a:p>
          <a:p>
            <a:pPr marL="285750" indent="-285750">
              <a:buFont typeface="Arial" panose="020B0604020202020204" pitchFamily="34" charset="0"/>
              <a:buChar char="•"/>
            </a:pPr>
            <a:endParaRPr lang="en-US" dirty="0" smtClean="0">
              <a:solidFill>
                <a:prstClr val="white"/>
              </a:solidFill>
              <a:latin typeface="Century" pitchFamily="18" charset="0"/>
            </a:endParaRPr>
          </a:p>
          <a:p>
            <a:pPr marL="285750" indent="-285750">
              <a:buFont typeface="Arial" panose="020B0604020202020204" pitchFamily="34" charset="0"/>
              <a:buChar char="•"/>
            </a:pPr>
            <a:endParaRPr lang="en-US" dirty="0" smtClean="0">
              <a:solidFill>
                <a:prstClr val="white"/>
              </a:solidFill>
              <a:latin typeface="Century" pitchFamily="18" charset="0"/>
            </a:endParaRPr>
          </a:p>
          <a:p>
            <a:pPr marL="285750" indent="-285750">
              <a:buFont typeface="Arial" panose="020B0604020202020204" pitchFamily="34" charset="0"/>
              <a:buChar char="•"/>
            </a:pPr>
            <a:endParaRPr lang="en-US" dirty="0">
              <a:solidFill>
                <a:prstClr val="white"/>
              </a:solidFill>
              <a:latin typeface="Century" pitchFamily="18" charset="0"/>
            </a:endParaRPr>
          </a:p>
          <a:p>
            <a:pPr marL="285750" indent="-285750">
              <a:buFont typeface="Arial" panose="020B0604020202020204" pitchFamily="34" charset="0"/>
              <a:buChar char="•"/>
            </a:pPr>
            <a:endParaRPr lang="en-US" dirty="0" smtClean="0">
              <a:solidFill>
                <a:prstClr val="white"/>
              </a:solidFill>
              <a:latin typeface="Century" pitchFamily="18" charset="0"/>
            </a:endParaRPr>
          </a:p>
        </p:txBody>
      </p:sp>
    </p:spTree>
    <p:extLst>
      <p:ext uri="{BB962C8B-B14F-4D97-AF65-F5344CB8AC3E}">
        <p14:creationId xmlns:p14="http://schemas.microsoft.com/office/powerpoint/2010/main" val="28125498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b="1" dirty="0" smtClean="0">
                <a:latin typeface="Century" pitchFamily="18" charset="0"/>
                <a:cs typeface="Arial" pitchFamily="34" charset="0"/>
              </a:rPr>
              <a:t>LEARNING OBJECTIVES</a:t>
            </a:r>
            <a:endParaRPr lang="en-US" sz="2000" b="1" dirty="0">
              <a:latin typeface="Century" pitchFamily="18" charset="0"/>
              <a:cs typeface="Arial" pitchFamily="34" charset="0"/>
            </a:endParaRPr>
          </a:p>
        </p:txBody>
      </p:sp>
      <p:sp>
        <p:nvSpPr>
          <p:cNvPr id="5" name="Content Placeholder 4"/>
          <p:cNvSpPr>
            <a:spLocks noGrp="1"/>
          </p:cNvSpPr>
          <p:nvPr>
            <p:ph idx="1"/>
          </p:nvPr>
        </p:nvSpPr>
        <p:spPr/>
        <p:txBody>
          <a:bodyPr vert="horz" lIns="91440" tIns="45720" rIns="91440" bIns="45720" rtlCol="0">
            <a:noAutofit/>
          </a:bodyPr>
          <a:lstStyle/>
          <a:p>
            <a:pPr algn="just"/>
            <a:r>
              <a:rPr lang="en-GB" sz="1600" dirty="0" smtClean="0">
                <a:latin typeface="Century" pitchFamily="18" charset="0"/>
                <a:cs typeface="Arial" pitchFamily="34" charset="0"/>
              </a:rPr>
              <a:t>Know </a:t>
            </a:r>
            <a:r>
              <a:rPr lang="en-GB" sz="1600" dirty="0">
                <a:latin typeface="Century" pitchFamily="18" charset="0"/>
                <a:cs typeface="Arial" pitchFamily="34" charset="0"/>
              </a:rPr>
              <a:t>about a meaningful coexistence of business and society</a:t>
            </a:r>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Understand the need and responsibility to create a conducive environment for business</a:t>
            </a:r>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Understand stakeholder typologies and their significance in business</a:t>
            </a:r>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Underline the role of communication in Stakeholder Management</a:t>
            </a:r>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Appreciate the need for stakeholder contribution in decision making</a:t>
            </a:r>
            <a:endParaRPr lang="en-IN" sz="1600" dirty="0">
              <a:latin typeface="Century" pitchFamily="18" charset="0"/>
              <a:cs typeface="Arial" pitchFamily="34" charset="0"/>
            </a:endParaRPr>
          </a:p>
          <a:p>
            <a:pPr algn="just"/>
            <a:r>
              <a:rPr lang="en-GB" sz="1600" dirty="0">
                <a:latin typeface="Century" pitchFamily="18" charset="0"/>
                <a:cs typeface="Arial" pitchFamily="34" charset="0"/>
              </a:rPr>
              <a:t>Recognise the need for effective communication in CSR initiatives</a:t>
            </a:r>
            <a:endParaRPr lang="en-US" sz="1600" dirty="0">
              <a:latin typeface="Century" pitchFamily="18" charset="0"/>
              <a:cs typeface="Arial" pitchFamily="34" charset="0"/>
            </a:endParaRPr>
          </a:p>
          <a:p>
            <a:pPr algn="just"/>
            <a:endParaRPr lang="en-US" sz="1600"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40216873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895600"/>
            <a:ext cx="8229600" cy="1143000"/>
          </a:xfrm>
        </p:spPr>
        <p:txBody>
          <a:bodyPr>
            <a:noAutofit/>
          </a:bodyPr>
          <a:lstStyle/>
          <a:p>
            <a:r>
              <a:rPr lang="en-GB" sz="4000" b="1" dirty="0" smtClean="0">
                <a:latin typeface="Century" pitchFamily="18" charset="0"/>
                <a:cs typeface="Arial" pitchFamily="34" charset="0"/>
              </a:rPr>
              <a:t>HOW </a:t>
            </a:r>
            <a:r>
              <a:rPr lang="en-GB" sz="4000" b="1" dirty="0">
                <a:latin typeface="Century" pitchFamily="18" charset="0"/>
                <a:cs typeface="Arial" pitchFamily="34" charset="0"/>
              </a:rPr>
              <a:t>IS </a:t>
            </a:r>
            <a:r>
              <a:rPr lang="en-GB" sz="4000" b="1" dirty="0" smtClean="0">
                <a:latin typeface="Century" pitchFamily="18" charset="0"/>
                <a:cs typeface="Arial" pitchFamily="34" charset="0"/>
              </a:rPr>
              <a:t>SOCIETY </a:t>
            </a:r>
            <a:r>
              <a:rPr lang="en-GB" sz="4000" b="1" dirty="0">
                <a:latin typeface="Century" pitchFamily="18" charset="0"/>
                <a:cs typeface="Arial" pitchFamily="34" charset="0"/>
              </a:rPr>
              <a:t>DEPENDENT ON </a:t>
            </a:r>
            <a:r>
              <a:rPr lang="en-GB" sz="4000" b="1" dirty="0" smtClean="0">
                <a:latin typeface="Century" pitchFamily="18" charset="0"/>
                <a:cs typeface="Arial" pitchFamily="34" charset="0"/>
              </a:rPr>
              <a:t>BUSINESS?</a:t>
            </a:r>
            <a:r>
              <a:rPr lang="en-GB" sz="4000" b="1" dirty="0">
                <a:latin typeface="Century" pitchFamily="18" charset="0"/>
                <a:cs typeface="Arial" pitchFamily="34" charset="0"/>
              </a:rPr>
              <a:t/>
            </a:r>
            <a:br>
              <a:rPr lang="en-GB" sz="4000" b="1" dirty="0">
                <a:latin typeface="Century" pitchFamily="18" charset="0"/>
                <a:cs typeface="Arial" pitchFamily="34" charset="0"/>
              </a:rPr>
            </a:br>
            <a:endParaRPr lang="en-US" sz="4000" b="1" dirty="0">
              <a:latin typeface="Century" pitchFamily="18" charset="0"/>
              <a:cs typeface="Arial" pitchFamily="34" charset="0"/>
            </a:endParaRP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38815166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dirty="0" smtClean="0">
                <a:latin typeface="Century" pitchFamily="18" charset="0"/>
                <a:cs typeface="Arial" pitchFamily="34" charset="0"/>
              </a:rPr>
              <a:t>BUSINESS AND SOCIETY</a:t>
            </a:r>
            <a:endParaRPr lang="en-US" sz="2000" b="1" dirty="0">
              <a:latin typeface="Century" pitchFamily="18" charset="0"/>
              <a:cs typeface="Arial" pitchFamily="34" charset="0"/>
            </a:endParaRPr>
          </a:p>
        </p:txBody>
      </p:sp>
      <p:sp>
        <p:nvSpPr>
          <p:cNvPr id="5" name="Content Placeholder 4"/>
          <p:cNvSpPr>
            <a:spLocks noGrp="1"/>
          </p:cNvSpPr>
          <p:nvPr>
            <p:ph idx="1"/>
          </p:nvPr>
        </p:nvSpPr>
        <p:spPr>
          <a:xfrm>
            <a:off x="457200" y="1371600"/>
            <a:ext cx="8534400" cy="4525963"/>
          </a:xfrm>
        </p:spPr>
        <p:txBody>
          <a:bodyPr>
            <a:noAutofit/>
          </a:bodyPr>
          <a:lstStyle/>
          <a:p>
            <a:r>
              <a:rPr lang="en-GB" sz="1600" dirty="0">
                <a:latin typeface="Century" pitchFamily="18" charset="0"/>
                <a:cs typeface="Arial" pitchFamily="34" charset="0"/>
              </a:rPr>
              <a:t>Business </a:t>
            </a:r>
            <a:r>
              <a:rPr lang="en-GB" sz="1600" b="1" dirty="0" smtClean="0">
                <a:latin typeface="Century" pitchFamily="18" charset="0"/>
                <a:cs typeface="Arial" pitchFamily="34" charset="0"/>
              </a:rPr>
              <a:t>dependent </a:t>
            </a:r>
            <a:r>
              <a:rPr lang="en-GB" sz="1600" b="1" dirty="0">
                <a:latin typeface="Century" pitchFamily="18" charset="0"/>
                <a:cs typeface="Arial" pitchFamily="34" charset="0"/>
              </a:rPr>
              <a:t>on the society </a:t>
            </a:r>
            <a:r>
              <a:rPr lang="en-GB" sz="1600" dirty="0">
                <a:latin typeface="Century" pitchFamily="18" charset="0"/>
                <a:cs typeface="Arial" pitchFamily="34" charset="0"/>
              </a:rPr>
              <a:t>for sustaining </a:t>
            </a:r>
            <a:r>
              <a:rPr lang="en-GB" sz="1600" dirty="0" smtClean="0">
                <a:latin typeface="Century" pitchFamily="18" charset="0"/>
                <a:cs typeface="Arial" pitchFamily="34" charset="0"/>
              </a:rPr>
              <a:t>itself</a:t>
            </a:r>
            <a:r>
              <a:rPr lang="en-GB" sz="1600" dirty="0">
                <a:latin typeface="Century" pitchFamily="18" charset="0"/>
                <a:cs typeface="Arial" pitchFamily="34" charset="0"/>
              </a:rPr>
              <a:t> </a:t>
            </a:r>
            <a:endParaRPr lang="en-GB" sz="1600" dirty="0" smtClean="0">
              <a:latin typeface="Century" pitchFamily="18" charset="0"/>
              <a:cs typeface="Arial" pitchFamily="34" charset="0"/>
            </a:endParaRPr>
          </a:p>
          <a:p>
            <a:pPr marL="0" indent="0">
              <a:buNone/>
            </a:pPr>
            <a:endParaRPr lang="en-GB" sz="1600" dirty="0" smtClean="0">
              <a:latin typeface="Century" pitchFamily="18" charset="0"/>
              <a:cs typeface="Arial" pitchFamily="34" charset="0"/>
            </a:endParaRPr>
          </a:p>
          <a:p>
            <a:r>
              <a:rPr lang="en-GB" sz="1600" dirty="0" smtClean="0">
                <a:latin typeface="Century" pitchFamily="18" charset="0"/>
                <a:cs typeface="Arial" pitchFamily="34" charset="0"/>
              </a:rPr>
              <a:t>Gets </a:t>
            </a:r>
            <a:r>
              <a:rPr lang="en-GB" sz="1600" b="1" dirty="0">
                <a:latin typeface="Century" pitchFamily="18" charset="0"/>
                <a:cs typeface="Arial" pitchFamily="34" charset="0"/>
              </a:rPr>
              <a:t>manpower, raw materials, financial and other resources </a:t>
            </a:r>
            <a:r>
              <a:rPr lang="en-GB" sz="1600" dirty="0">
                <a:latin typeface="Century" pitchFamily="18" charset="0"/>
                <a:cs typeface="Arial" pitchFamily="34" charset="0"/>
              </a:rPr>
              <a:t>from the society</a:t>
            </a:r>
            <a:r>
              <a:rPr lang="en-GB" sz="1600" dirty="0" smtClean="0">
                <a:latin typeface="Century" pitchFamily="18" charset="0"/>
                <a:cs typeface="Arial" pitchFamily="34" charset="0"/>
              </a:rPr>
              <a:t>.</a:t>
            </a:r>
          </a:p>
          <a:p>
            <a:pPr marL="0" indent="0">
              <a:buNone/>
            </a:pPr>
            <a:endParaRPr lang="en-GB" sz="1600" dirty="0" smtClean="0">
              <a:latin typeface="Century" pitchFamily="18" charset="0"/>
              <a:cs typeface="Arial" pitchFamily="34" charset="0"/>
            </a:endParaRPr>
          </a:p>
          <a:p>
            <a:r>
              <a:rPr lang="en-GB" sz="1600" dirty="0" smtClean="0">
                <a:latin typeface="Century" pitchFamily="18" charset="0"/>
                <a:cs typeface="Arial" pitchFamily="34" charset="0"/>
              </a:rPr>
              <a:t>Needs </a:t>
            </a:r>
            <a:r>
              <a:rPr lang="en-GB" sz="1600" dirty="0">
                <a:latin typeface="Century" pitchFamily="18" charset="0"/>
                <a:cs typeface="Arial" pitchFamily="34" charset="0"/>
              </a:rPr>
              <a:t>the larger society </a:t>
            </a:r>
            <a:r>
              <a:rPr lang="en-GB" sz="1600" dirty="0" smtClean="0">
                <a:latin typeface="Century" pitchFamily="18" charset="0"/>
                <a:cs typeface="Arial" pitchFamily="34" charset="0"/>
              </a:rPr>
              <a:t>to facilitate </a:t>
            </a:r>
            <a:r>
              <a:rPr lang="en-GB" sz="1600" b="1" dirty="0">
                <a:latin typeface="Century" pitchFamily="18" charset="0"/>
                <a:cs typeface="Arial" pitchFamily="34" charset="0"/>
              </a:rPr>
              <a:t>exchange of </a:t>
            </a:r>
            <a:r>
              <a:rPr lang="en-GB" sz="1600" b="1" dirty="0" smtClean="0">
                <a:latin typeface="Century" pitchFamily="18" charset="0"/>
                <a:cs typeface="Arial" pitchFamily="34" charset="0"/>
              </a:rPr>
              <a:t> </a:t>
            </a:r>
            <a:r>
              <a:rPr lang="en-GB" sz="1600" b="1" dirty="0">
                <a:latin typeface="Century" pitchFamily="18" charset="0"/>
                <a:cs typeface="Arial" pitchFamily="34" charset="0"/>
              </a:rPr>
              <a:t>finished products and services</a:t>
            </a:r>
            <a:r>
              <a:rPr lang="en-GB" sz="1600" dirty="0" smtClean="0">
                <a:latin typeface="Century" pitchFamily="18" charset="0"/>
                <a:cs typeface="Arial" pitchFamily="34" charset="0"/>
              </a:rPr>
              <a:t>.</a:t>
            </a:r>
          </a:p>
          <a:p>
            <a:pPr marL="0" indent="0">
              <a:buNone/>
            </a:pPr>
            <a:endParaRPr lang="en-GB" sz="1600" dirty="0" smtClean="0">
              <a:latin typeface="Century" pitchFamily="18" charset="0"/>
              <a:cs typeface="Arial" pitchFamily="34" charset="0"/>
            </a:endParaRPr>
          </a:p>
          <a:p>
            <a:r>
              <a:rPr lang="en-GB" sz="1600" dirty="0" smtClean="0">
                <a:latin typeface="Century" pitchFamily="18" charset="0"/>
                <a:cs typeface="Arial" pitchFamily="34" charset="0"/>
              </a:rPr>
              <a:t>In return, </a:t>
            </a:r>
            <a:r>
              <a:rPr lang="en-GB" sz="1600" dirty="0">
                <a:latin typeface="Century" pitchFamily="18" charset="0"/>
                <a:cs typeface="Arial" pitchFamily="34" charset="0"/>
              </a:rPr>
              <a:t>businesses </a:t>
            </a:r>
            <a:endParaRPr lang="en-GB" sz="1600" dirty="0" smtClean="0">
              <a:latin typeface="Century" pitchFamily="18" charset="0"/>
              <a:cs typeface="Arial" pitchFamily="34" charset="0"/>
            </a:endParaRPr>
          </a:p>
          <a:p>
            <a:pPr lvl="1"/>
            <a:r>
              <a:rPr lang="en-GB" sz="1600" dirty="0" smtClean="0">
                <a:latin typeface="Century" pitchFamily="18" charset="0"/>
                <a:cs typeface="Arial" pitchFamily="34" charset="0"/>
              </a:rPr>
              <a:t>Contributes  </a:t>
            </a:r>
            <a:r>
              <a:rPr lang="en-GB" sz="1600" dirty="0">
                <a:latin typeface="Century" pitchFamily="18" charset="0"/>
                <a:cs typeface="Arial" pitchFamily="34" charset="0"/>
              </a:rPr>
              <a:t>to the GDP of the </a:t>
            </a:r>
            <a:r>
              <a:rPr lang="en-GB" sz="1600" dirty="0" smtClean="0">
                <a:latin typeface="Century" pitchFamily="18" charset="0"/>
                <a:cs typeface="Arial" pitchFamily="34" charset="0"/>
              </a:rPr>
              <a:t>nation</a:t>
            </a:r>
          </a:p>
          <a:p>
            <a:pPr lvl="1"/>
            <a:r>
              <a:rPr lang="en-GB" sz="1600" dirty="0">
                <a:latin typeface="Century" pitchFamily="18" charset="0"/>
                <a:cs typeface="Arial" pitchFamily="34" charset="0"/>
              </a:rPr>
              <a:t>P</a:t>
            </a:r>
            <a:r>
              <a:rPr lang="en-GB" sz="1600" dirty="0" smtClean="0">
                <a:latin typeface="Century" pitchFamily="18" charset="0"/>
                <a:cs typeface="Arial" pitchFamily="34" charset="0"/>
              </a:rPr>
              <a:t>rovide employment</a:t>
            </a:r>
          </a:p>
          <a:p>
            <a:pPr lvl="1"/>
            <a:r>
              <a:rPr lang="en-GB" sz="1600" dirty="0">
                <a:latin typeface="Century" pitchFamily="18" charset="0"/>
                <a:cs typeface="Arial" pitchFamily="34" charset="0"/>
              </a:rPr>
              <a:t>A</a:t>
            </a:r>
            <a:r>
              <a:rPr lang="en-GB" sz="1600" dirty="0" smtClean="0">
                <a:latin typeface="Century" pitchFamily="18" charset="0"/>
                <a:cs typeface="Arial" pitchFamily="34" charset="0"/>
              </a:rPr>
              <a:t>id </a:t>
            </a:r>
            <a:r>
              <a:rPr lang="en-GB" sz="1600" dirty="0">
                <a:latin typeface="Century" pitchFamily="18" charset="0"/>
                <a:cs typeface="Arial" pitchFamily="34" charset="0"/>
              </a:rPr>
              <a:t>in infrastructure </a:t>
            </a:r>
            <a:r>
              <a:rPr lang="en-GB" sz="1600" dirty="0" smtClean="0">
                <a:latin typeface="Century" pitchFamily="18" charset="0"/>
                <a:cs typeface="Arial" pitchFamily="34" charset="0"/>
              </a:rPr>
              <a:t>development</a:t>
            </a:r>
          </a:p>
          <a:p>
            <a:pPr lvl="1"/>
            <a:r>
              <a:rPr lang="en-GB" sz="1600" dirty="0" smtClean="0">
                <a:latin typeface="Century" pitchFamily="18" charset="0"/>
                <a:cs typeface="Arial" pitchFamily="34" charset="0"/>
              </a:rPr>
              <a:t> </a:t>
            </a:r>
            <a:r>
              <a:rPr lang="en-GB" sz="1600" dirty="0">
                <a:latin typeface="Century" pitchFamily="18" charset="0"/>
                <a:cs typeface="Arial" pitchFamily="34" charset="0"/>
              </a:rPr>
              <a:t>I</a:t>
            </a:r>
            <a:r>
              <a:rPr lang="en-GB" sz="1600" dirty="0" smtClean="0">
                <a:latin typeface="Century" pitchFamily="18" charset="0"/>
                <a:cs typeface="Arial" pitchFamily="34" charset="0"/>
              </a:rPr>
              <a:t>mprove </a:t>
            </a:r>
            <a:r>
              <a:rPr lang="en-GB" sz="1600" dirty="0">
                <a:latin typeface="Century" pitchFamily="18" charset="0"/>
                <a:cs typeface="Arial" pitchFamily="34" charset="0"/>
              </a:rPr>
              <a:t>the quality of life of </a:t>
            </a:r>
            <a:r>
              <a:rPr lang="en-GB" sz="1600" dirty="0" smtClean="0">
                <a:latin typeface="Century" pitchFamily="18" charset="0"/>
                <a:cs typeface="Arial" pitchFamily="34" charset="0"/>
              </a:rPr>
              <a:t> people.</a:t>
            </a:r>
          </a:p>
          <a:p>
            <a:pPr marL="457200" lvl="1" indent="0">
              <a:buNone/>
            </a:pPr>
            <a:endParaRPr lang="en-GB" sz="1600" dirty="0" smtClean="0">
              <a:latin typeface="Century" pitchFamily="18" charset="0"/>
              <a:cs typeface="Arial" pitchFamily="34" charset="0"/>
            </a:endParaRPr>
          </a:p>
          <a:p>
            <a:r>
              <a:rPr lang="en-GB" sz="1600" dirty="0" smtClean="0">
                <a:latin typeface="Century" pitchFamily="18" charset="0"/>
                <a:cs typeface="Arial" pitchFamily="34" charset="0"/>
              </a:rPr>
              <a:t>Understanding  </a:t>
            </a:r>
            <a:r>
              <a:rPr lang="en-GB" sz="1600" b="1" dirty="0" smtClean="0">
                <a:latin typeface="Century" pitchFamily="18" charset="0"/>
                <a:cs typeface="Arial" pitchFamily="34" charset="0"/>
              </a:rPr>
              <a:t>impact </a:t>
            </a:r>
            <a:r>
              <a:rPr lang="en-GB" sz="1600" b="1" dirty="0">
                <a:latin typeface="Century" pitchFamily="18" charset="0"/>
                <a:cs typeface="Arial" pitchFamily="34" charset="0"/>
              </a:rPr>
              <a:t>of  </a:t>
            </a:r>
            <a:r>
              <a:rPr lang="en-GB" sz="1600" b="1" dirty="0" smtClean="0">
                <a:latin typeface="Century" pitchFamily="18" charset="0"/>
                <a:cs typeface="Arial" pitchFamily="34" charset="0"/>
              </a:rPr>
              <a:t>its </a:t>
            </a:r>
            <a:r>
              <a:rPr lang="en-GB" sz="1600" b="1" dirty="0">
                <a:latin typeface="Century" pitchFamily="18" charset="0"/>
                <a:cs typeface="Arial" pitchFamily="34" charset="0"/>
              </a:rPr>
              <a:t>decisions on the larger society </a:t>
            </a:r>
            <a:r>
              <a:rPr lang="en-GB" sz="1600" dirty="0">
                <a:latin typeface="Century" pitchFamily="18" charset="0"/>
                <a:cs typeface="Arial" pitchFamily="34" charset="0"/>
              </a:rPr>
              <a:t>will </a:t>
            </a:r>
            <a:r>
              <a:rPr lang="en-GB" sz="1600" dirty="0" smtClean="0">
                <a:latin typeface="Century" pitchFamily="18" charset="0"/>
                <a:cs typeface="Arial" pitchFamily="34" charset="0"/>
              </a:rPr>
              <a:t>help </a:t>
            </a:r>
            <a:r>
              <a:rPr lang="en-GB" sz="1600" dirty="0">
                <a:latin typeface="Century" pitchFamily="18" charset="0"/>
                <a:cs typeface="Arial" pitchFamily="34" charset="0"/>
              </a:rPr>
              <a:t>to manage </a:t>
            </a:r>
            <a:r>
              <a:rPr lang="en-GB" sz="1600" dirty="0" smtClean="0">
                <a:latin typeface="Century" pitchFamily="18" charset="0"/>
                <a:cs typeface="Arial" pitchFamily="34" charset="0"/>
              </a:rPr>
              <a:t> </a:t>
            </a:r>
            <a:r>
              <a:rPr lang="en-GB" sz="1600" dirty="0">
                <a:latin typeface="Century" pitchFamily="18" charset="0"/>
                <a:cs typeface="Arial" pitchFamily="34" charset="0"/>
              </a:rPr>
              <a:t>interdependencies</a:t>
            </a:r>
            <a:r>
              <a:rPr lang="en-GB" sz="1600" dirty="0" smtClean="0">
                <a:latin typeface="Century" pitchFamily="18" charset="0"/>
                <a:cs typeface="Arial" pitchFamily="34" charset="0"/>
              </a:rPr>
              <a:t>.</a:t>
            </a:r>
          </a:p>
        </p:txBody>
      </p:sp>
      <p:sp>
        <p:nvSpPr>
          <p:cNvPr id="3" name="Slide Number Placeholder 2"/>
          <p:cNvSpPr>
            <a:spLocks noGrp="1"/>
          </p:cNvSpPr>
          <p:nvPr>
            <p:ph type="sldNum" sz="quarter" idx="12"/>
          </p:nvPr>
        </p:nvSpPr>
        <p:spPr/>
        <p:txBody>
          <a:bodyPr/>
          <a:lstStyle/>
          <a:p>
            <a:fld id="{51516C5D-E346-42F2-877A-A3B0087A3E80}"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27771617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EMPLOY PEOPLE</a:t>
            </a:r>
            <a:endParaRPr lang="en-US" sz="2000" b="1" dirty="0">
              <a:latin typeface="Century" pitchFamily="18" charset="0"/>
              <a:cs typeface="Arial" pitchFamily="34" charset="0"/>
            </a:endParaRPr>
          </a:p>
        </p:txBody>
      </p:sp>
      <p:sp>
        <p:nvSpPr>
          <p:cNvPr id="7171" name="Rectangle 3"/>
          <p:cNvSpPr>
            <a:spLocks noGrp="1" noChangeArrowheads="1"/>
          </p:cNvSpPr>
          <p:nvPr>
            <p:ph idx="1"/>
          </p:nvPr>
        </p:nvSpPr>
        <p:spPr/>
        <p:txBody>
          <a:bodyPr vert="horz" lIns="91440" tIns="45720" rIns="91440" bIns="45720" rtlCol="0">
            <a:normAutofit/>
          </a:bodyPr>
          <a:lstStyle/>
          <a:p>
            <a:pPr algn="just"/>
            <a:r>
              <a:rPr lang="en-US" sz="1600" dirty="0">
                <a:latin typeface="Century" pitchFamily="18" charset="0"/>
                <a:cs typeface="Arial" pitchFamily="34" charset="0"/>
              </a:rPr>
              <a:t>Provide people with :</a:t>
            </a:r>
          </a:p>
          <a:p>
            <a:pPr algn="just"/>
            <a:r>
              <a:rPr lang="en-US" sz="1600" dirty="0">
                <a:latin typeface="Century" pitchFamily="18" charset="0"/>
                <a:cs typeface="Arial" pitchFamily="34" charset="0"/>
              </a:rPr>
              <a:t>income for living expenses</a:t>
            </a:r>
          </a:p>
          <a:p>
            <a:pPr algn="just"/>
            <a:r>
              <a:rPr lang="en-US" sz="1600" dirty="0">
                <a:latin typeface="Century" pitchFamily="18" charset="0"/>
                <a:cs typeface="Arial" pitchFamily="34" charset="0"/>
              </a:rPr>
              <a:t>source of satisfaction and achievement</a:t>
            </a:r>
          </a:p>
          <a:p>
            <a:pPr algn="just"/>
            <a:r>
              <a:rPr lang="en-US" sz="1600" dirty="0">
                <a:latin typeface="Century" pitchFamily="18" charset="0"/>
                <a:cs typeface="Arial" pitchFamily="34" charset="0"/>
              </a:rPr>
              <a:t>sense of identity and pride.</a:t>
            </a:r>
          </a:p>
        </p:txBody>
      </p:sp>
    </p:spTree>
    <p:extLst>
      <p:ext uri="{BB962C8B-B14F-4D97-AF65-F5344CB8AC3E}">
        <p14:creationId xmlns:p14="http://schemas.microsoft.com/office/powerpoint/2010/main" val="629426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idx="4294967295"/>
          </p:nvPr>
        </p:nvSpPr>
        <p:spPr>
          <a:xfrm>
            <a:off x="762000" y="130175"/>
            <a:ext cx="7772400" cy="1470025"/>
          </a:xfrm>
        </p:spPr>
        <p:txBody>
          <a:bodyPr>
            <a:normAutofit/>
          </a:bodyPr>
          <a:lstStyle/>
          <a:p>
            <a:pPr eaLnBrk="1" hangingPunct="1">
              <a:defRPr/>
            </a:pPr>
            <a:r>
              <a:rPr lang="en-US" sz="2400" dirty="0" smtClean="0">
                <a:latin typeface="Century" panose="02040604050505020304" pitchFamily="18" charset="0"/>
              </a:rPr>
              <a:t>GOOGLE OFFICE ZURICH: THEY JUST DON’T EMPLOY</a:t>
            </a:r>
          </a:p>
        </p:txBody>
      </p:sp>
      <p:pic>
        <p:nvPicPr>
          <p:cNvPr id="3" name="Picture 4" descr="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47800"/>
            <a:ext cx="6096000" cy="405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79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313"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3716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24032519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7" name="Picture 2"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35336"/>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829936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361" name="Picture 2"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2954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24216756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52400"/>
            <a:ext cx="7772400" cy="1470025"/>
          </a:xfrm>
        </p:spPr>
        <p:txBody>
          <a:bodyPr>
            <a:normAutofit/>
          </a:bodyPr>
          <a:lstStyle/>
          <a:p>
            <a:r>
              <a:rPr lang="en-US" sz="2400" b="1" dirty="0" smtClean="0">
                <a:latin typeface="Century" panose="02040604050505020304" pitchFamily="18" charset="0"/>
              </a:rPr>
              <a:t>CSR – CASE STUDY</a:t>
            </a:r>
            <a:endParaRPr lang="en-US" sz="2400" b="1" dirty="0">
              <a:latin typeface="Century" panose="02040604050505020304" pitchFamily="18" charset="0"/>
            </a:endParaRPr>
          </a:p>
        </p:txBody>
      </p:sp>
      <p:sp>
        <p:nvSpPr>
          <p:cNvPr id="5" name="Footer Placeholder 4"/>
          <p:cNvSpPr>
            <a:spLocks noGrp="1"/>
          </p:cNvSpPr>
          <p:nvPr>
            <p:ph type="ftr" sz="quarter" idx="11"/>
          </p:nvPr>
        </p:nvSpPr>
        <p:spPr/>
        <p:txBody>
          <a:bodyPr/>
          <a:lstStyle/>
          <a:p>
            <a:endParaRPr lang="en-US"/>
          </a:p>
        </p:txBody>
      </p:sp>
      <p:pic>
        <p:nvPicPr>
          <p:cNvPr id="16386" name="Picture 2" descr="http://onionlive.com/wp-content/uploads/2011/11/mumbai-attacks-26-11.jpg"/>
          <p:cNvPicPr>
            <a:picLocks noChangeAspect="1" noChangeArrowheads="1"/>
          </p:cNvPicPr>
          <p:nvPr/>
        </p:nvPicPr>
        <p:blipFill>
          <a:blip r:embed="rId4"/>
          <a:srcRect/>
          <a:stretch>
            <a:fillRect/>
          </a:stretch>
        </p:blipFill>
        <p:spPr bwMode="auto">
          <a:xfrm>
            <a:off x="6629400" y="381000"/>
            <a:ext cx="1866900" cy="1866900"/>
          </a:xfrm>
          <a:prstGeom prst="rect">
            <a:avLst/>
          </a:prstGeom>
          <a:noFill/>
        </p:spPr>
      </p:pic>
      <p:pic>
        <p:nvPicPr>
          <p:cNvPr id="6" name="Picture 4" descr="E:\Images CSR\mumbai-taj-pic1.jpg"/>
          <p:cNvPicPr>
            <a:picLocks noChangeAspect="1" noChangeArrowheads="1"/>
          </p:cNvPicPr>
          <p:nvPr/>
        </p:nvPicPr>
        <p:blipFill>
          <a:blip r:embed="rId5" cstate="print"/>
          <a:stretch>
            <a:fillRect/>
          </a:stretch>
        </p:blipFill>
        <p:spPr bwMode="auto">
          <a:xfrm>
            <a:off x="1575111" y="2590800"/>
            <a:ext cx="5976981" cy="3297301"/>
          </a:xfrm>
          <a:prstGeom prst="rect">
            <a:avLst/>
          </a:prstGeom>
          <a:noFill/>
        </p:spPr>
      </p:pic>
    </p:spTree>
    <p:extLst>
      <p:ext uri="{BB962C8B-B14F-4D97-AF65-F5344CB8AC3E}">
        <p14:creationId xmlns:p14="http://schemas.microsoft.com/office/powerpoint/2010/main" val="1379305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385" name="Picture 2"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71600"/>
            <a:ext cx="6440332" cy="428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7833112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409" name="Picture 2"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914400"/>
            <a:ext cx="3471101"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228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17813466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433" name="Picture 2"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143000"/>
            <a:ext cx="584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30849716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457" name="Picture 2" descr="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14400"/>
            <a:ext cx="6513456"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1524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3788001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481" name="Picture 2"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47750"/>
            <a:ext cx="6477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1524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533786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529" name="Picture 2"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33843774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553" name="Picture 2"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19200"/>
            <a:ext cx="6216316"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74060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577" name="Picture 2" descr="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67056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228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2170682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601" name="Picture 2" descr="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90600"/>
            <a:ext cx="655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228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3576304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625" name="Picture 2"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19200"/>
            <a:ext cx="632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25547112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b="1" dirty="0" smtClean="0">
                <a:latin typeface="Century" panose="02040604050505020304" pitchFamily="18" charset="0"/>
              </a:rPr>
              <a:t>26 -11 / TERROR STRIKES MUMBAI</a:t>
            </a:r>
            <a:endParaRPr lang="en-US" sz="2400" b="1" dirty="0">
              <a:latin typeface="Century" panose="02040604050505020304" pitchFamily="18" charset="0"/>
            </a:endParaRPr>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7" name="TextBox 6"/>
          <p:cNvSpPr txBox="1"/>
          <p:nvPr/>
        </p:nvSpPr>
        <p:spPr>
          <a:xfrm>
            <a:off x="762000" y="1828800"/>
            <a:ext cx="6324600" cy="2554545"/>
          </a:xfrm>
          <a:prstGeom prst="rect">
            <a:avLst/>
          </a:prstGeom>
          <a:noFill/>
        </p:spPr>
        <p:txBody>
          <a:bodyPr wrap="square" rtlCol="0">
            <a:spAutoFit/>
          </a:bodyPr>
          <a:lstStyle/>
          <a:p>
            <a:r>
              <a:rPr lang="en-US" sz="1600" dirty="0" smtClean="0">
                <a:latin typeface="Century" panose="02040604050505020304" pitchFamily="18" charset="0"/>
              </a:rPr>
              <a:t>Eight of the attacks occurred in </a:t>
            </a:r>
            <a:r>
              <a:rPr lang="en-US" sz="1600" dirty="0">
                <a:latin typeface="Century" panose="02040604050505020304" pitchFamily="18" charset="0"/>
              </a:rPr>
              <a:t>South Mumbai: </a:t>
            </a:r>
          </a:p>
          <a:p>
            <a:pPr marL="342900" indent="-342900">
              <a:buFont typeface="+mj-lt"/>
              <a:buAutoNum type="arabicPeriod"/>
            </a:pPr>
            <a:r>
              <a:rPr lang="en-US" sz="1600" dirty="0">
                <a:latin typeface="Century" panose="02040604050505020304" pitchFamily="18" charset="0"/>
              </a:rPr>
              <a:t>At </a:t>
            </a:r>
            <a:r>
              <a:rPr lang="en-US" sz="1600" dirty="0" err="1">
                <a:latin typeface="Century" panose="02040604050505020304" pitchFamily="18" charset="0"/>
              </a:rPr>
              <a:t>Chhatrapati</a:t>
            </a:r>
            <a:r>
              <a:rPr lang="en-US" sz="1600" dirty="0">
                <a:latin typeface="Century" panose="02040604050505020304" pitchFamily="18" charset="0"/>
              </a:rPr>
              <a:t> </a:t>
            </a:r>
            <a:r>
              <a:rPr lang="en-US" sz="1600" dirty="0" err="1">
                <a:latin typeface="Century" panose="02040604050505020304" pitchFamily="18" charset="0"/>
              </a:rPr>
              <a:t>Shivaji</a:t>
            </a:r>
            <a:r>
              <a:rPr lang="en-US" sz="1600" dirty="0">
                <a:latin typeface="Century" panose="02040604050505020304" pitchFamily="18" charset="0"/>
              </a:rPr>
              <a:t> Terminus, </a:t>
            </a:r>
          </a:p>
          <a:p>
            <a:pPr marL="342900" indent="-342900">
              <a:buFont typeface="+mj-lt"/>
              <a:buAutoNum type="arabicPeriod"/>
            </a:pPr>
            <a:r>
              <a:rPr lang="en-US" sz="1600" dirty="0">
                <a:latin typeface="Century" panose="02040604050505020304" pitchFamily="18" charset="0"/>
              </a:rPr>
              <a:t>The </a:t>
            </a:r>
            <a:r>
              <a:rPr lang="en-US" sz="1600" dirty="0" err="1">
                <a:latin typeface="Century" panose="02040604050505020304" pitchFamily="18" charset="0"/>
              </a:rPr>
              <a:t>Oberoi</a:t>
            </a:r>
            <a:r>
              <a:rPr lang="en-US" sz="1600" dirty="0">
                <a:latin typeface="Century" panose="02040604050505020304" pitchFamily="18" charset="0"/>
              </a:rPr>
              <a:t> Trident,</a:t>
            </a:r>
          </a:p>
          <a:p>
            <a:pPr marL="342900" indent="-342900">
              <a:buFont typeface="+mj-lt"/>
              <a:buAutoNum type="arabicPeriod"/>
            </a:pPr>
            <a:r>
              <a:rPr lang="en-US" sz="1600" dirty="0">
                <a:latin typeface="Century" panose="02040604050505020304" pitchFamily="18" charset="0"/>
              </a:rPr>
              <a:t>The </a:t>
            </a:r>
            <a:r>
              <a:rPr lang="en-US" sz="1600" dirty="0" err="1">
                <a:latin typeface="Century" panose="02040604050505020304" pitchFamily="18" charset="0"/>
              </a:rPr>
              <a:t>Taj</a:t>
            </a:r>
            <a:r>
              <a:rPr lang="en-US" sz="1600" dirty="0">
                <a:latin typeface="Century" panose="02040604050505020304" pitchFamily="18" charset="0"/>
              </a:rPr>
              <a:t> </a:t>
            </a:r>
            <a:r>
              <a:rPr lang="en-US" sz="1600" dirty="0" err="1">
                <a:latin typeface="Century" panose="02040604050505020304" pitchFamily="18" charset="0"/>
              </a:rPr>
              <a:t>Mahal</a:t>
            </a:r>
            <a:r>
              <a:rPr lang="en-US" sz="1600" dirty="0">
                <a:latin typeface="Century" panose="02040604050505020304" pitchFamily="18" charset="0"/>
              </a:rPr>
              <a:t> Palace &amp; Tower, </a:t>
            </a:r>
          </a:p>
          <a:p>
            <a:pPr marL="342900" indent="-342900">
              <a:buFont typeface="+mj-lt"/>
              <a:buAutoNum type="arabicPeriod"/>
            </a:pPr>
            <a:r>
              <a:rPr lang="en-US" sz="1600" dirty="0">
                <a:latin typeface="Century" panose="02040604050505020304" pitchFamily="18" charset="0"/>
              </a:rPr>
              <a:t>Leopold Cafe, </a:t>
            </a:r>
          </a:p>
          <a:p>
            <a:pPr marL="342900" indent="-342900">
              <a:buFont typeface="+mj-lt"/>
              <a:buAutoNum type="arabicPeriod"/>
            </a:pPr>
            <a:r>
              <a:rPr lang="en-US" sz="1600" dirty="0" err="1">
                <a:latin typeface="Century" panose="02040604050505020304" pitchFamily="18" charset="0"/>
              </a:rPr>
              <a:t>Cama</a:t>
            </a:r>
            <a:r>
              <a:rPr lang="en-US" sz="1600" dirty="0">
                <a:latin typeface="Century" panose="02040604050505020304" pitchFamily="18" charset="0"/>
              </a:rPr>
              <a:t> Hospital (A Women And Children's Hospital),</a:t>
            </a:r>
          </a:p>
          <a:p>
            <a:pPr marL="342900" indent="-342900">
              <a:buFont typeface="+mj-lt"/>
              <a:buAutoNum type="arabicPeriod"/>
            </a:pPr>
            <a:r>
              <a:rPr lang="en-US" sz="1600" dirty="0">
                <a:latin typeface="Century" panose="02040604050505020304" pitchFamily="18" charset="0"/>
              </a:rPr>
              <a:t>The </a:t>
            </a:r>
            <a:r>
              <a:rPr lang="en-US" sz="1600" dirty="0" err="1">
                <a:latin typeface="Century" panose="02040604050505020304" pitchFamily="18" charset="0"/>
              </a:rPr>
              <a:t>Nariman</a:t>
            </a:r>
            <a:r>
              <a:rPr lang="en-US" sz="1600" dirty="0">
                <a:latin typeface="Century" panose="02040604050505020304" pitchFamily="18" charset="0"/>
              </a:rPr>
              <a:t> House Jewish Community Centre, </a:t>
            </a:r>
          </a:p>
          <a:p>
            <a:pPr marL="342900" indent="-342900">
              <a:buFont typeface="+mj-lt"/>
              <a:buAutoNum type="arabicPeriod"/>
            </a:pPr>
            <a:r>
              <a:rPr lang="en-US" sz="1600" dirty="0">
                <a:latin typeface="Century" panose="02040604050505020304" pitchFamily="18" charset="0"/>
              </a:rPr>
              <a:t>The Metro Cinema, </a:t>
            </a:r>
          </a:p>
          <a:p>
            <a:pPr marL="342900" indent="-342900">
              <a:buFont typeface="+mj-lt"/>
              <a:buAutoNum type="arabicPeriod"/>
            </a:pPr>
            <a:r>
              <a:rPr lang="en-US" sz="1600" dirty="0">
                <a:latin typeface="Century" panose="02040604050505020304" pitchFamily="18" charset="0"/>
              </a:rPr>
              <a:t>Lane Behind The Times Of India Building And St. Xavier's College</a:t>
            </a:r>
            <a:r>
              <a:rPr lang="en-US" sz="1600" dirty="0" smtClean="0">
                <a:latin typeface="Century" panose="02040604050505020304" pitchFamily="18" charset="0"/>
              </a:rPr>
              <a:t>.</a:t>
            </a:r>
          </a:p>
        </p:txBody>
      </p:sp>
    </p:spTree>
    <p:extLst>
      <p:ext uri="{BB962C8B-B14F-4D97-AF65-F5344CB8AC3E}">
        <p14:creationId xmlns:p14="http://schemas.microsoft.com/office/powerpoint/2010/main" val="205867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649" name="Picture 2" descr="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97305"/>
            <a:ext cx="6442624" cy="428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4339885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673" name="Picture 2" descr="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19200"/>
            <a:ext cx="6629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35198435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9697" name="Picture 2"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95400"/>
            <a:ext cx="67818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222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212822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21" name="Picture 2" descr="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225666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745" name="Picture 2"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0668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1524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7942299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769" name="Picture 2" descr="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45108"/>
            <a:ext cx="6406529" cy="426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3824965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793" name="Picture 2" descr="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38200"/>
            <a:ext cx="6774329"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838200" y="-228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Century" panose="02040604050505020304" pitchFamily="18" charset="0"/>
              </a:rPr>
              <a:t>GOOGLE OFFICE ZURICH</a:t>
            </a:r>
          </a:p>
        </p:txBody>
      </p:sp>
    </p:spTree>
    <p:extLst>
      <p:ext uri="{BB962C8B-B14F-4D97-AF65-F5344CB8AC3E}">
        <p14:creationId xmlns:p14="http://schemas.microsoft.com/office/powerpoint/2010/main" val="3996782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TECHNOLOGICAL CHANGE AND INNOVATION</a:t>
            </a:r>
            <a:endParaRPr lang="en-US" sz="2000" b="1" dirty="0">
              <a:latin typeface="Century" pitchFamily="18" charset="0"/>
              <a:cs typeface="Arial" pitchFamily="34" charset="0"/>
            </a:endParaRPr>
          </a:p>
        </p:txBody>
      </p:sp>
      <p:sp>
        <p:nvSpPr>
          <p:cNvPr id="8195" name="Rectangle 3"/>
          <p:cNvSpPr>
            <a:spLocks noGrp="1" noChangeArrowheads="1"/>
          </p:cNvSpPr>
          <p:nvPr>
            <p:ph idx="1"/>
          </p:nvPr>
        </p:nvSpPr>
        <p:spPr>
          <a:xfrm>
            <a:off x="1219200" y="1412875"/>
            <a:ext cx="6858000" cy="4713288"/>
          </a:xfrm>
        </p:spPr>
        <p:txBody>
          <a:bodyPr vert="horz" lIns="91440" tIns="45720" rIns="91440" bIns="45720" rtlCol="0">
            <a:normAutofit/>
          </a:bodyPr>
          <a:lstStyle/>
          <a:p>
            <a:pPr algn="just"/>
            <a:r>
              <a:rPr lang="en-US" sz="1600" dirty="0">
                <a:latin typeface="Century" pitchFamily="18" charset="0"/>
                <a:cs typeface="Arial" pitchFamily="34" charset="0"/>
              </a:rPr>
              <a:t>Competition delivers products which are better, cheaper or more convenient</a:t>
            </a:r>
          </a:p>
          <a:p>
            <a:pPr algn="just"/>
            <a:r>
              <a:rPr lang="en-US" sz="1600" dirty="0">
                <a:latin typeface="Century" pitchFamily="18" charset="0"/>
                <a:cs typeface="Arial" pitchFamily="34" charset="0"/>
              </a:rPr>
              <a:t>Technology is the key to</a:t>
            </a:r>
            <a:endParaRPr lang="en-AU" sz="1600" dirty="0">
              <a:latin typeface="Century" pitchFamily="18" charset="0"/>
              <a:cs typeface="Arial" pitchFamily="34" charset="0"/>
            </a:endParaRPr>
          </a:p>
          <a:p>
            <a:pPr lvl="1"/>
            <a:r>
              <a:rPr lang="en-US" sz="1600" dirty="0">
                <a:latin typeface="Century" panose="02040604050505020304" pitchFamily="18" charset="0"/>
              </a:rPr>
              <a:t>lower costs</a:t>
            </a:r>
          </a:p>
          <a:p>
            <a:pPr lvl="1"/>
            <a:r>
              <a:rPr lang="en-US" sz="1600" dirty="0">
                <a:latin typeface="Century" panose="02040604050505020304" pitchFamily="18" charset="0"/>
              </a:rPr>
              <a:t>improved quality or </a:t>
            </a:r>
          </a:p>
          <a:p>
            <a:pPr lvl="1"/>
            <a:r>
              <a:rPr lang="en-US" sz="1600" dirty="0">
                <a:latin typeface="Century" panose="02040604050505020304" pitchFamily="18" charset="0"/>
              </a:rPr>
              <a:t>the delivery of  goods/services more quickly</a:t>
            </a:r>
          </a:p>
        </p:txBody>
      </p:sp>
      <p:pic>
        <p:nvPicPr>
          <p:cNvPr id="31746" name="Picture 2" descr="http://blogs-images.forbes.com/insider/files/2014/11/social_media_strategy1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8733" y="3276600"/>
            <a:ext cx="4142951" cy="276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536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CHOICE</a:t>
            </a:r>
            <a:br>
              <a:rPr lang="en-US" sz="2000" b="1" dirty="0" smtClean="0">
                <a:latin typeface="Century" pitchFamily="18" charset="0"/>
                <a:cs typeface="Arial" pitchFamily="34" charset="0"/>
              </a:rPr>
            </a:br>
            <a:endParaRPr lang="en-US" sz="2000" b="1" dirty="0">
              <a:latin typeface="Century" pitchFamily="18" charset="0"/>
              <a:cs typeface="Arial" pitchFamily="34" charset="0"/>
            </a:endParaRPr>
          </a:p>
        </p:txBody>
      </p:sp>
      <p:sp>
        <p:nvSpPr>
          <p:cNvPr id="9219" name="Rectangle 3"/>
          <p:cNvSpPr>
            <a:spLocks noGrp="1" noChangeArrowheads="1"/>
          </p:cNvSpPr>
          <p:nvPr>
            <p:ph idx="1"/>
          </p:nvPr>
        </p:nvSpPr>
        <p:spPr/>
        <p:txBody>
          <a:bodyPr vert="horz" lIns="91440" tIns="45720" rIns="91440" bIns="45720" rtlCol="0">
            <a:normAutofit/>
          </a:bodyPr>
          <a:lstStyle/>
          <a:p>
            <a:pPr algn="just"/>
            <a:r>
              <a:rPr lang="en-US" sz="1600" dirty="0">
                <a:latin typeface="Century" pitchFamily="18" charset="0"/>
                <a:cs typeface="Arial" pitchFamily="34" charset="0"/>
              </a:rPr>
              <a:t>offered to consumers when business sector is healthy and diverse</a:t>
            </a:r>
          </a:p>
          <a:p>
            <a:pPr algn="just"/>
            <a:r>
              <a:rPr lang="en-US" sz="1600" dirty="0">
                <a:latin typeface="Century" pitchFamily="18" charset="0"/>
                <a:cs typeface="Arial" pitchFamily="34" charset="0"/>
              </a:rPr>
              <a:t>where you work, eat, shop and what you buy</a:t>
            </a:r>
          </a:p>
          <a:p>
            <a:pPr algn="just"/>
            <a:r>
              <a:rPr lang="en-US" sz="1600" dirty="0">
                <a:latin typeface="Century" pitchFamily="18" charset="0"/>
                <a:cs typeface="Arial" pitchFamily="34" charset="0"/>
              </a:rPr>
              <a:t>allows people to </a:t>
            </a:r>
            <a:r>
              <a:rPr lang="en-US" sz="1600" dirty="0" err="1">
                <a:latin typeface="Century" pitchFamily="18" charset="0"/>
                <a:cs typeface="Arial" pitchFamily="34" charset="0"/>
              </a:rPr>
              <a:t>specialise</a:t>
            </a:r>
            <a:r>
              <a:rPr lang="en-US" sz="1600" dirty="0">
                <a:latin typeface="Century" pitchFamily="18" charset="0"/>
                <a:cs typeface="Arial" pitchFamily="34" charset="0"/>
              </a:rPr>
              <a:t> in what they do and interests pursued</a:t>
            </a:r>
            <a:endParaRPr lang="en-AU" sz="1600" dirty="0">
              <a:latin typeface="Century" pitchFamily="18" charset="0"/>
              <a:cs typeface="Arial" pitchFamily="34" charset="0"/>
            </a:endParaRPr>
          </a:p>
          <a:p>
            <a:pPr algn="just"/>
            <a:endParaRPr lang="en-US" sz="1600" dirty="0">
              <a:latin typeface="Century" pitchFamily="18" charset="0"/>
              <a:cs typeface="Arial" pitchFamily="34" charset="0"/>
            </a:endParaRPr>
          </a:p>
        </p:txBody>
      </p:sp>
      <p:pic>
        <p:nvPicPr>
          <p:cNvPr id="30722" name="Picture 2" descr="http://www.halalchoices.com.au/images/label_gi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892234"/>
            <a:ext cx="4610100" cy="307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828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lIns="91440" tIns="45720" rIns="91440" bIns="45720" rtlCol="0" anchor="ctr">
            <a:normAutofit/>
          </a:bodyPr>
          <a:lstStyle/>
          <a:p>
            <a:r>
              <a:rPr lang="en-US" sz="2000" b="1" dirty="0" smtClean="0">
                <a:latin typeface="Century" pitchFamily="18" charset="0"/>
                <a:cs typeface="Arial" pitchFamily="34" charset="0"/>
              </a:rPr>
              <a:t>SOCIAL ROLE</a:t>
            </a:r>
            <a:endParaRPr lang="en-US" sz="2000" b="1" dirty="0">
              <a:latin typeface="Century" pitchFamily="18" charset="0"/>
              <a:cs typeface="Arial" pitchFamily="34" charset="0"/>
            </a:endParaRPr>
          </a:p>
        </p:txBody>
      </p:sp>
      <p:sp>
        <p:nvSpPr>
          <p:cNvPr id="11267" name="Rectangle 3"/>
          <p:cNvSpPr>
            <a:spLocks noGrp="1" noChangeArrowheads="1"/>
          </p:cNvSpPr>
          <p:nvPr>
            <p:ph idx="1"/>
          </p:nvPr>
        </p:nvSpPr>
        <p:spPr>
          <a:xfrm>
            <a:off x="457200" y="1371600"/>
            <a:ext cx="8229600" cy="4525963"/>
          </a:xfrm>
        </p:spPr>
        <p:txBody>
          <a:bodyPr vert="horz" lIns="91440" tIns="45720" rIns="91440" bIns="45720" rtlCol="0">
            <a:normAutofit/>
          </a:bodyPr>
          <a:lstStyle/>
          <a:p>
            <a:pPr algn="just"/>
            <a:r>
              <a:rPr lang="en-US" sz="1600" dirty="0" smtClean="0">
                <a:latin typeface="Century" pitchFamily="18" charset="0"/>
                <a:cs typeface="Arial" pitchFamily="34" charset="0"/>
              </a:rPr>
              <a:t>Helping society in achieving 3P</a:t>
            </a:r>
          </a:p>
          <a:p>
            <a:pPr algn="just"/>
            <a:r>
              <a:rPr lang="en-US" sz="1600" dirty="0" smtClean="0">
                <a:latin typeface="Century" pitchFamily="18" charset="0"/>
                <a:cs typeface="Arial" pitchFamily="34" charset="0"/>
              </a:rPr>
              <a:t>Helping government to achieve dream </a:t>
            </a:r>
            <a:endParaRPr lang="en-AU" sz="1600" dirty="0">
              <a:latin typeface="Century" pitchFamily="18" charset="0"/>
              <a:cs typeface="Arial" pitchFamily="34" charset="0"/>
            </a:endParaRPr>
          </a:p>
          <a:p>
            <a:pPr algn="just"/>
            <a:endParaRPr lang="en-US" sz="1600" dirty="0">
              <a:latin typeface="Century" pitchFamily="18" charset="0"/>
              <a:cs typeface="Arial" pitchFamily="34" charset="0"/>
            </a:endParaRPr>
          </a:p>
        </p:txBody>
      </p:sp>
      <p:pic>
        <p:nvPicPr>
          <p:cNvPr id="28674" name="Picture 2" descr="http://thekarmayogi.com/wp-content/uploads/2014/09/BxUKO2UIQAAvsAT-3.jpg"/>
          <p:cNvPicPr>
            <a:picLocks noChangeAspect="1" noChangeArrowheads="1"/>
          </p:cNvPicPr>
          <p:nvPr/>
        </p:nvPicPr>
        <p:blipFill rotWithShape="1">
          <a:blip r:embed="rId4">
            <a:extLst>
              <a:ext uri="{28A0092B-C50C-407E-A947-70E740481C1C}">
                <a14:useLocalDpi xmlns:a14="http://schemas.microsoft.com/office/drawing/2010/main" val="0"/>
              </a:ext>
            </a:extLst>
          </a:blip>
          <a:srcRect t="1" b="21045"/>
          <a:stretch/>
        </p:blipFill>
        <p:spPr bwMode="auto">
          <a:xfrm>
            <a:off x="1905000" y="2286000"/>
            <a:ext cx="5715000" cy="33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934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5654</TotalTime>
  <Words>4741</Words>
  <Application>Microsoft Office PowerPoint</Application>
  <PresentationFormat>On-screen Show (4:3)</PresentationFormat>
  <Paragraphs>729</Paragraphs>
  <Slides>121</Slides>
  <Notes>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121</vt:i4>
      </vt:variant>
    </vt:vector>
  </HeadingPairs>
  <TitlesOfParts>
    <vt:vector size="136" baseType="lpstr">
      <vt:lpstr>Arial</vt:lpstr>
      <vt:lpstr>Calibri</vt:lpstr>
      <vt:lpstr>Century</vt:lpstr>
      <vt:lpstr>Tahoma</vt:lpstr>
      <vt:lpstr>Times New Roman</vt:lpstr>
      <vt:lpstr>Wingdings</vt:lpstr>
      <vt:lpstr>Wingdings 2</vt:lpstr>
      <vt:lpstr>Office Theme</vt:lpstr>
      <vt:lpstr>1_Office Theme</vt:lpstr>
      <vt:lpstr>2_Office Theme</vt:lpstr>
      <vt:lpstr>4_Office Theme</vt:lpstr>
      <vt:lpstr>3_Office Theme</vt:lpstr>
      <vt:lpstr>7_Office Theme</vt:lpstr>
      <vt:lpstr>8_Office Theme</vt:lpstr>
      <vt:lpstr>6_Office Theme</vt:lpstr>
      <vt:lpstr>PowerPoint Presentation</vt:lpstr>
      <vt:lpstr>PowerPoint Presentation</vt:lpstr>
      <vt:lpstr>SESSION DETAILS</vt:lpstr>
      <vt:lpstr>PowerPoint Presentation</vt:lpstr>
      <vt:lpstr>LEARNING OBJECTIVES</vt:lpstr>
      <vt:lpstr>INTRODUCTION</vt:lpstr>
      <vt:lpstr>IMPORTANCE OF CSR FOR INDIA</vt:lpstr>
      <vt:lpstr>CSR – CASE STUDY</vt:lpstr>
      <vt:lpstr>26 -11 / TERROR STRIKES MUMBAI</vt:lpstr>
      <vt:lpstr>CASE STUDY - TATA</vt:lpstr>
      <vt:lpstr>SALUTE TO SHRI RATAN TATA…</vt:lpstr>
      <vt:lpstr>SHRI RATAN TATA DIDN’T STOP HERE…</vt:lpstr>
      <vt:lpstr>TATA DOESN’T SAY BYE BYE HERE…</vt:lpstr>
      <vt:lpstr>PERSONAL SALUTE FROM EACH ONE OF US…</vt:lpstr>
      <vt:lpstr>SETTLEMENT..</vt:lpstr>
      <vt:lpstr>CASE STUDY QUESTION?</vt:lpstr>
      <vt:lpstr>TATA TEA – JAAGO RE…. </vt:lpstr>
      <vt:lpstr>TATA TEA</vt:lpstr>
      <vt:lpstr>AND LET SEE WHAT’S NOT CSR?</vt:lpstr>
      <vt:lpstr>PowerPoint Presentation</vt:lpstr>
      <vt:lpstr>TOP SCAMS</vt:lpstr>
      <vt:lpstr>INTRODUCTION   </vt:lpstr>
      <vt:lpstr>GLOBALIZATION</vt:lpstr>
      <vt:lpstr>EXAMPLE</vt:lpstr>
      <vt:lpstr>TRUE OR FALSE</vt:lpstr>
      <vt:lpstr>LARGE NUMBER OF MULTINATIONALS HAVE MOVED TO INDIA POST GLOBALIZATION</vt:lpstr>
      <vt:lpstr>SOCIAL IMPACT</vt:lpstr>
      <vt:lpstr>PowerPoint Presentation</vt:lpstr>
      <vt:lpstr>POSITIVE IMPACT OF GLOBALIZATION</vt:lpstr>
      <vt:lpstr>GLOBALISATION AND ITS IMPACT: ECONOMIC IMPACTS</vt:lpstr>
      <vt:lpstr>GLOBALISATION AND ITS IMPACT: SOCIAL IMPACTS</vt:lpstr>
      <vt:lpstr>GLOBALISATION AND ITS IMPACT: ENVIRONMENTAL IMPACTS</vt:lpstr>
      <vt:lpstr>SELECT A RIGHT OPTION</vt:lpstr>
      <vt:lpstr>SUSTAINABLE DEVELOPMENT</vt:lpstr>
      <vt:lpstr>SUSTAINABLE DEVELOPMENT</vt:lpstr>
      <vt:lpstr>WHY SUSTAINABLE DEVELOPMENT?</vt:lpstr>
      <vt:lpstr>WHY SUSTAINABLE DEVELOPMENT?</vt:lpstr>
      <vt:lpstr>PowerPoint Presentation</vt:lpstr>
      <vt:lpstr>ROLE OF BUSINESS IN SUSTAINABLE  DEVELOPMENT</vt:lpstr>
      <vt:lpstr>THREE INGREDIENTS</vt:lpstr>
      <vt:lpstr>TRUE OR FALSE</vt:lpstr>
      <vt:lpstr>SELECT A RIGHT OPTION:</vt:lpstr>
      <vt:lpstr>MILLENNIUM DEVELOPMENT GOALS</vt:lpstr>
      <vt:lpstr>PowerPoint Presentation</vt:lpstr>
      <vt:lpstr>MILLENNIUM DEVELOPMENT GOALS</vt:lpstr>
      <vt:lpstr>CORPORATE DOMINANCE IN GLOBAL ERA</vt:lpstr>
      <vt:lpstr>COUNTRY AND COMPANY</vt:lpstr>
      <vt:lpstr>IF COMPANIES WERE COUNTRIES</vt:lpstr>
      <vt:lpstr>PowerPoint Presentation</vt:lpstr>
      <vt:lpstr>PowerPoint Presentation</vt:lpstr>
      <vt:lpstr>PowerPoint Presentation</vt:lpstr>
      <vt:lpstr>PowerPoint Presentation</vt:lpstr>
      <vt:lpstr>PowerPoint Presentation</vt:lpstr>
      <vt:lpstr>FORMATION</vt:lpstr>
      <vt:lpstr>ISSUES TO BE COVERED UNDER MDG’S:</vt:lpstr>
      <vt:lpstr>STORY OF RAJU</vt:lpstr>
      <vt:lpstr>STORY OF RAJU</vt:lpstr>
      <vt:lpstr>STORY OF RAJU</vt:lpstr>
      <vt:lpstr>STORY OF RAJU</vt:lpstr>
      <vt:lpstr>MILLENNIUM DEVELOPMENT GOALS</vt:lpstr>
      <vt:lpstr>MILLENNIUM DEVELOPMENT GOALS AND UN POST 2015 DEVELOPMENT AGENDA: INDIA  AND STATUS OF SELECTED MDGS</vt:lpstr>
      <vt:lpstr>PowerPoint Presentation</vt:lpstr>
      <vt:lpstr>SELECT A RIGHT OPTION</vt:lpstr>
      <vt:lpstr>Millennium Development Goals and UN Post 2015 Development Agenda : UN Post 2015 Development Agenda</vt:lpstr>
      <vt:lpstr>Millennium Development Goals and UN Post 2015 Development Agenda:  Indian Companies Act 2013 And CSR</vt:lpstr>
      <vt:lpstr>World Bank Group Goals by 2030</vt:lpstr>
      <vt:lpstr>World Bank Group Goals by 2030 :  India and World Bank Group Country Partnership Strategy </vt:lpstr>
      <vt:lpstr>LETS SUM UP </vt:lpstr>
      <vt:lpstr>PowerPoint Presentation</vt:lpstr>
      <vt:lpstr>PowerPoint Presentation</vt:lpstr>
      <vt:lpstr>PowerPoint Presentation</vt:lpstr>
      <vt:lpstr>LEARNING OBJECTIVES</vt:lpstr>
      <vt:lpstr>HOW IS SOCIETY DEPENDENT ON BUSINESS? </vt:lpstr>
      <vt:lpstr>BUSINESS AND SOCIETY</vt:lpstr>
      <vt:lpstr>EMPLOY PEOPLE</vt:lpstr>
      <vt:lpstr>GOOGLE OFFICE ZURICH: THEY JUST DON’T EMPLOY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TECHNOLOGICAL CHANGE AND INNOVATION</vt:lpstr>
      <vt:lpstr>CHOICE </vt:lpstr>
      <vt:lpstr>SOCIAL ROLE</vt:lpstr>
      <vt:lpstr>SWACHHA BHARAT</vt:lpstr>
      <vt:lpstr>SWACHHA BHARAT – CHANDA KOCHHAR MD, ICICI</vt:lpstr>
      <vt:lpstr>SWACHHA BHARAT - TMKUC</vt:lpstr>
      <vt:lpstr>HOW IS BUSINESS DEPENDENT ON SOCIETY? </vt:lpstr>
      <vt:lpstr>CUSTOMERS</vt:lpstr>
      <vt:lpstr>NATURAL RESOURCES</vt:lpstr>
      <vt:lpstr>LAWS</vt:lpstr>
      <vt:lpstr>BUSINESS AND SOCIETY</vt:lpstr>
      <vt:lpstr>BUSINESS ORGANIZATION AS SYSTEMS </vt:lpstr>
      <vt:lpstr>FROM SHAREHOLDER THEORY TO STAKEHOLDER THEORY</vt:lpstr>
      <vt:lpstr>STAKEHOLDERS CONCEPT </vt:lpstr>
      <vt:lpstr>TYPOLOGY OF STAKEHOLDERS AND THEIR INFLUENCE</vt:lpstr>
      <vt:lpstr>TYPOLOGY OF STAKEHOLDERS  AND THEIR INFLUENCE</vt:lpstr>
      <vt:lpstr>PowerPoint Presentation</vt:lpstr>
      <vt:lpstr>PowerPoint Presentation</vt:lpstr>
      <vt:lpstr>PowerPoint Presentation</vt:lpstr>
      <vt:lpstr>STAKEHOLDER ENGAGEMENT</vt:lpstr>
      <vt:lpstr>STAKEHOLDER ENGAGEMENT :  ITC</vt:lpstr>
      <vt:lpstr>PowerPoint Presentation</vt:lpstr>
      <vt:lpstr>DYNAMIC ENVIRONMENT OF BUSINESS </vt:lpstr>
      <vt:lpstr>Lets Sum Up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amar</dc:creator>
  <cp:lastModifiedBy>Sneha Utekar</cp:lastModifiedBy>
  <cp:revision>1444</cp:revision>
  <cp:lastPrinted>2014-07-31T11:21:51Z</cp:lastPrinted>
  <dcterms:created xsi:type="dcterms:W3CDTF">2014-05-22T08:37:59Z</dcterms:created>
  <dcterms:modified xsi:type="dcterms:W3CDTF">2016-05-05T05:10:58Z</dcterms:modified>
</cp:coreProperties>
</file>